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7" r:id="rId9"/>
    <p:sldId id="273" r:id="rId10"/>
    <p:sldId id="269" r:id="rId11"/>
    <p:sldId id="274" r:id="rId12"/>
    <p:sldId id="271" r:id="rId13"/>
    <p:sldId id="275" r:id="rId14"/>
    <p:sldId id="277" r:id="rId15"/>
    <p:sldId id="279" r:id="rId16"/>
    <p:sldId id="278" r:id="rId17"/>
    <p:sldId id="280" r:id="rId18"/>
  </p:sldIdLst>
  <p:sldSz cx="9144000" cy="6858000" type="screen4x3"/>
  <p:notesSz cx="6858000" cy="9313863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-Francois Deslandes" initials="J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F"/>
    <a:srgbClr val="2D8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19" autoAdjust="0"/>
    <p:restoredTop sz="52540" autoAdjust="0"/>
  </p:normalViewPr>
  <p:slideViewPr>
    <p:cSldViewPr>
      <p:cViewPr varScale="1">
        <p:scale>
          <a:sx n="42" d="100"/>
          <a:sy n="42" d="100"/>
        </p:scale>
        <p:origin x="8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A20E-E31E-4581-927B-B18A5DE7DDF0}" type="datetimeFigureOut">
              <a:rPr lang="fr-CA" smtClean="0"/>
              <a:t>2016-10-06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BEE64-E3F4-469E-9ACA-8C8087D5ED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937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F953-0292-4975-9482-8679C6F39AB6}" type="datetimeFigureOut">
              <a:rPr lang="fr-CA" smtClean="0"/>
              <a:t>2016-10-06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E9C85-1EE3-4452-86DE-D54AC2A0A5A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426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1015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839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839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839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839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1670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1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1670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997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="0" u="none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2486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0134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744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744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744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744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274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E9C85-1EE3-4452-86DE-D54AC2A0A5AA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35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7CB8A-2084-4F77-9EBE-C54E797D8E8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891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344A2-9CC8-444B-ADF9-867ACF4245FE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8549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61150-DEAF-45F7-8DBD-83CE1057B1D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046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D788-388C-4DFA-BE61-C7A63AAF39B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86010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D8B3A-D077-4736-8B00-81213F23690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4883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FB05-41F8-41B1-B91B-792AE4B9B6C4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0283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3802-BB0D-4A54-8103-DCCEB90CE20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038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2D6CE-98FF-4121-98B8-E9E7A341665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67651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CA26B-9028-4E3E-A4A3-66629D06757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92650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A732-F92D-44F0-98BE-D03ABFAC6638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68027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9A523-203C-44C5-9B3A-3FA850D8739D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6182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smtClean="0"/>
              <a:t>Cliquez pour modifier les styles du texte du masque</a:t>
            </a:r>
          </a:p>
          <a:p>
            <a:pPr lvl="1"/>
            <a:r>
              <a:rPr lang="fr-CA" altLang="fr-FR" smtClean="0"/>
              <a:t>Deuxième niveau</a:t>
            </a:r>
          </a:p>
          <a:p>
            <a:pPr lvl="2"/>
            <a:r>
              <a:rPr lang="fr-CA" altLang="fr-FR" smtClean="0"/>
              <a:t>Troisième niveau</a:t>
            </a:r>
          </a:p>
          <a:p>
            <a:pPr lvl="3"/>
            <a:r>
              <a:rPr lang="fr-CA" altLang="fr-FR" smtClean="0"/>
              <a:t>Quatrième niveau</a:t>
            </a:r>
          </a:p>
          <a:p>
            <a:pPr lvl="4"/>
            <a:r>
              <a:rPr lang="fr-CA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CA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CA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C53899-5E7A-4966-B1A0-0258F662C605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59832" y="339725"/>
            <a:ext cx="56174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5C64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endParaRPr lang="fr-CA" altLang="fr-FR" sz="2000" b="1" dirty="0" smtClean="0">
              <a:solidFill>
                <a:srgbClr val="F3F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2996952"/>
            <a:ext cx="7344816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CA" alt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Enquête multimode auprès de parents </a:t>
            </a:r>
          </a:p>
          <a:p>
            <a:pPr algn="ctr">
              <a:spcBef>
                <a:spcPts val="600"/>
              </a:spcBef>
            </a:pPr>
            <a:r>
              <a:rPr lang="fr-CA" alt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d’enfants de 0 à 5 ans</a:t>
            </a:r>
          </a:p>
          <a:p>
            <a:pPr algn="ctr">
              <a:spcBef>
                <a:spcPct val="50000"/>
              </a:spcBef>
            </a:pPr>
            <a:endParaRPr lang="fr-CA" altLang="fr-F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 algn="ctr">
              <a:spcBef>
                <a:spcPct val="50000"/>
              </a:spcBef>
            </a:pPr>
            <a:endParaRPr lang="fr-CA" altLang="fr-FR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fr-CA" altLang="fr-F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Nathalie Audet</a:t>
            </a:r>
          </a:p>
          <a:p>
            <a:pPr algn="ctr">
              <a:spcBef>
                <a:spcPts val="600"/>
              </a:spcBef>
            </a:pPr>
            <a:r>
              <a:rPr lang="fr-CA" altLang="fr-F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Catherine Fontaine</a:t>
            </a:r>
          </a:p>
          <a:p>
            <a:pPr algn="ctr">
              <a:spcBef>
                <a:spcPts val="600"/>
              </a:spcBef>
            </a:pPr>
            <a:r>
              <a:rPr lang="fr-CA" alt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Institut de la statistique du Québec</a:t>
            </a:r>
          </a:p>
          <a:p>
            <a:pPr algn="ctr">
              <a:spcBef>
                <a:spcPts val="600"/>
              </a:spcBef>
            </a:pPr>
            <a:r>
              <a:rPr lang="fr-CA" altLang="fr-F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14 octobre 2016</a:t>
            </a:r>
          </a:p>
          <a:p>
            <a:pPr algn="ctr">
              <a:spcBef>
                <a:spcPct val="50000"/>
              </a:spcBef>
            </a:pPr>
            <a:endParaRPr lang="fr-CA" altLang="fr-FR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412776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Colloque francophone sur les </a:t>
            </a:r>
            <a:r>
              <a:rPr lang="fr-C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sondages </a:t>
            </a:r>
          </a:p>
          <a:p>
            <a:r>
              <a:rPr lang="fr-C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2016</a:t>
            </a:r>
          </a:p>
          <a:p>
            <a:endParaRPr lang="fr-CA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 flipV="1">
            <a:off x="611560" y="2420316"/>
            <a:ext cx="6768752" cy="71437"/>
          </a:xfrm>
          <a:prstGeom prst="rect">
            <a:avLst/>
          </a:prstGeom>
          <a:solidFill>
            <a:srgbClr val="003399"/>
          </a:solidFill>
          <a:ln>
            <a:noFill/>
          </a:ln>
          <a:effectLst>
            <a:outerShdw sy="-50000" kx="-2453608" rotWithShape="0">
              <a:srgbClr val="80808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ctr"/>
            <a:r>
              <a:rPr lang="fr-FR" altLang="fr-FR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</a:t>
            </a:r>
            <a:endParaRPr lang="fr-FR" alt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15641" y="1700808"/>
            <a:ext cx="742199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Résultats </a:t>
            </a:r>
            <a:r>
              <a:rPr lang="fr-CA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selon le mode de collecte - </a:t>
            </a:r>
          </a:p>
          <a:p>
            <a:r>
              <a:rPr lang="fr-CA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Indicateur d’efficacité parentale</a:t>
            </a:r>
          </a:p>
          <a:p>
            <a:endParaRPr lang="fr-CA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0003" y="188640"/>
            <a:ext cx="56813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Indicateur d’efficacité </a:t>
            </a:r>
            <a:r>
              <a:rPr lang="fr-C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parentale </a:t>
            </a:r>
            <a:endParaRPr lang="fr-C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  <a:p>
            <a:r>
              <a:rPr lang="fr-C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selon </a:t>
            </a:r>
            <a:r>
              <a:rPr lang="fr-C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le </a:t>
            </a:r>
            <a:r>
              <a:rPr lang="fr-C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mode </a:t>
            </a:r>
            <a:r>
              <a:rPr lang="fr-C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de collecte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8866"/>
              </p:ext>
            </p:extLst>
          </p:nvPr>
        </p:nvGraphicFramePr>
        <p:xfrm>
          <a:off x="971600" y="2564904"/>
          <a:ext cx="6696743" cy="2304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726421"/>
                <a:gridCol w="1620819"/>
                <a:gridCol w="1837335"/>
              </a:tblGrid>
              <a:tr h="961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Mode de 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collecte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Sentiment 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d’efficacité </a:t>
                      </a: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plus faible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Sentiment modéré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Sentiment d’efficacité plus fort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Téléphonique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14,7 %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60,7 %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24,6 %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22,6 %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64,0 %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</a:rPr>
                        <a:t>13,4 %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</a:rPr>
                        <a:t>21,2 %</a:t>
                      </a:r>
                      <a:endParaRPr lang="fr-CA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63,4 %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</a:rPr>
                        <a:t>15,4 %</a:t>
                      </a:r>
                      <a:endParaRPr lang="fr-CA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09911" y="510813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0070C0"/>
                </a:solidFill>
                <a:latin typeface="NewsGoth Cn BT" pitchFamily="34" charset="0"/>
              </a:rPr>
              <a:t>Le mode est associé significativement à l’indice d’efficacité </a:t>
            </a:r>
            <a:r>
              <a:rPr lang="fr-CA" sz="1600" b="1" dirty="0" smtClean="0">
                <a:solidFill>
                  <a:srgbClr val="0070C0"/>
                </a:solidFill>
                <a:latin typeface="NewsGoth Cn BT" pitchFamily="34" charset="0"/>
              </a:rPr>
              <a:t>parentale</a:t>
            </a:r>
          </a:p>
          <a:p>
            <a:endParaRPr lang="fr-CA" sz="1600" b="1" dirty="0" smtClean="0">
              <a:solidFill>
                <a:srgbClr val="0070C0"/>
              </a:solidFill>
              <a:latin typeface="NewsGoth Cn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6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41277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Caractéristiques parentales liées à l’efficacité parentale</a:t>
            </a:r>
          </a:p>
          <a:p>
            <a:pPr>
              <a:spcBef>
                <a:spcPts val="0"/>
              </a:spcBef>
            </a:pPr>
            <a:r>
              <a:rPr lang="fr-CA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(Proportion </a:t>
            </a:r>
            <a:r>
              <a:rPr lang="fr-C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plus élevée </a:t>
            </a:r>
            <a:r>
              <a:rPr lang="fr-CA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de parents avec </a:t>
            </a:r>
            <a:r>
              <a:rPr lang="fr-CA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un sentiment d’efficacité plus fort)</a:t>
            </a:r>
            <a:endParaRPr lang="fr-CA" sz="16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7054" y="116632"/>
            <a:ext cx="63569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Caractéristiques parentales associées à l’efficacité parentale</a:t>
            </a:r>
            <a:endParaRPr lang="fr-C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656706"/>
            <a:ext cx="244827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Âge des parents 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0000"/>
                </a:solidFill>
                <a:latin typeface="NewsGoth Cn BT" pitchFamily="34" charset="0"/>
              </a:rPr>
              <a:t>29 ans et moins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30 à 39 ans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40 ans et plus</a:t>
            </a:r>
          </a:p>
          <a:p>
            <a:pPr>
              <a:spcBef>
                <a:spcPts val="0"/>
              </a:spcBef>
            </a:pPr>
            <a:endParaRPr lang="fr-CA" dirty="0">
              <a:solidFill>
                <a:srgbClr val="FFC00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Sexe des parents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Hommes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0000"/>
                </a:solidFill>
                <a:latin typeface="NewsGoth Cn BT" pitchFamily="34" charset="0"/>
              </a:rPr>
              <a:t>Femmes</a:t>
            </a:r>
          </a:p>
          <a:p>
            <a:pPr>
              <a:spcBef>
                <a:spcPts val="0"/>
              </a:spcBef>
            </a:pP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Lieu de naissance 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Nés </a:t>
            </a: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au </a:t>
            </a: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Canada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Nés hors Canada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3203847" y="2636912"/>
            <a:ext cx="250884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Plus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haut diplôme obtenu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Aucun diplôme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Diplôme secondaire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Diplôme </a:t>
            </a: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collégial</a:t>
            </a:r>
            <a:endParaRPr lang="fr-CA" sz="1600" dirty="0">
              <a:solidFill>
                <a:srgbClr val="FFC00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Diplôme universitaire</a:t>
            </a:r>
            <a:endParaRPr lang="fr-CA" sz="1600" dirty="0">
              <a:solidFill>
                <a:srgbClr val="FFC00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Perception de </a:t>
            </a:r>
            <a:endParaRPr lang="fr-CA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l’état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de santé </a:t>
            </a:r>
            <a:endParaRPr lang="fr-CA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Excellent / très bon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Bon 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Moyen ou mauvais</a:t>
            </a:r>
            <a:endParaRPr lang="fr-CA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5965526" y="2636911"/>
            <a:ext cx="2520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Structure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familiale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Monoparentale</a:t>
            </a: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Recomposée   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I</a:t>
            </a:r>
            <a:r>
              <a:rPr lang="fr-CA" sz="1600" dirty="0" smtClean="0">
                <a:solidFill>
                  <a:srgbClr val="FFC000"/>
                </a:solidFill>
                <a:latin typeface="NewsGoth Cn BT" pitchFamily="34" charset="0"/>
              </a:rPr>
              <a:t>ntacte</a:t>
            </a:r>
            <a:endParaRPr lang="fr-CA" sz="1600" dirty="0">
              <a:solidFill>
                <a:srgbClr val="FFC00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endParaRPr lang="fr-CA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endParaRPr lang="fr-CA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Nombre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total d’enfants dans la famille </a:t>
            </a:r>
            <a:endParaRPr lang="fr-CA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1600" dirty="0" smtClean="0">
                <a:solidFill>
                  <a:srgbClr val="FF0000"/>
                </a:solidFill>
                <a:latin typeface="NewsGoth Cn BT" pitchFamily="34" charset="0"/>
              </a:rPr>
              <a:t>1 </a:t>
            </a:r>
            <a:r>
              <a:rPr lang="fr-CA" sz="1600" dirty="0">
                <a:solidFill>
                  <a:srgbClr val="FF0000"/>
                </a:solidFill>
                <a:latin typeface="NewsGoth Cn BT" pitchFamily="34" charset="0"/>
              </a:rPr>
              <a:t>enfant </a:t>
            </a:r>
            <a:endParaRPr lang="fr-CA" sz="1600" dirty="0" smtClean="0">
              <a:solidFill>
                <a:srgbClr val="FF000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FFC000"/>
                </a:solidFill>
                <a:latin typeface="NewsGoth Cn BT" pitchFamily="34" charset="0"/>
              </a:rPr>
              <a:t>2 enfants</a:t>
            </a:r>
          </a:p>
          <a:p>
            <a:pPr>
              <a:spcBef>
                <a:spcPts val="0"/>
              </a:spcBef>
            </a:pP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3 enfants ou </a:t>
            </a: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plus</a:t>
            </a:r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755576" y="6093296"/>
            <a:ext cx="7730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Note : Résultats publiés dans le rapport d’enquête</a:t>
            </a:r>
          </a:p>
        </p:txBody>
      </p:sp>
    </p:spTree>
    <p:extLst>
      <p:ext uri="{BB962C8B-B14F-4D97-AF65-F5344CB8AC3E}">
        <p14:creationId xmlns:p14="http://schemas.microsoft.com/office/powerpoint/2010/main" val="994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196752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Modèle multinomial : </a:t>
            </a:r>
          </a:p>
          <a:p>
            <a:pPr>
              <a:spcBef>
                <a:spcPts val="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Analyse des 7 caractéristiques parentales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liées à l’efficacité parentale</a:t>
            </a:r>
            <a:endParaRPr lang="fr-CA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1 modèle multinomial pour chaque caractéristique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9606" y="44624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Liens entre </a:t>
            </a:r>
            <a:r>
              <a:rPr lang="fr-C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l’efficacité parentale et les caractéristiques parentales en tenant compte du mode de collecte (1)</a:t>
            </a:r>
            <a:endParaRPr lang="fr-C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39637" y="3203793"/>
            <a:ext cx="2412267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/>
          <p:cNvSpPr txBox="1"/>
          <p:nvPr/>
        </p:nvSpPr>
        <p:spPr>
          <a:xfrm>
            <a:off x="939637" y="249289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Variable dépendante</a:t>
            </a:r>
            <a:endParaRPr lang="fr-CA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885630" y="3739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Efficacité parentale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4878888" y="238957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/>
              <a:t>Variables explicatives</a:t>
            </a:r>
            <a:endParaRPr lang="fr-CA" b="1" dirty="0"/>
          </a:p>
        </p:txBody>
      </p:sp>
      <p:sp>
        <p:nvSpPr>
          <p:cNvPr id="15" name="Ellipse 14"/>
          <p:cNvSpPr/>
          <p:nvPr/>
        </p:nvSpPr>
        <p:spPr>
          <a:xfrm>
            <a:off x="4644008" y="3214645"/>
            <a:ext cx="2880319" cy="1870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5094912" y="355454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Mode de collecte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4718890" y="4035912"/>
            <a:ext cx="269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Caractéristique</a:t>
            </a:r>
            <a:endParaRPr lang="fr-CA" dirty="0"/>
          </a:p>
        </p:txBody>
      </p:sp>
      <p:sp>
        <p:nvSpPr>
          <p:cNvPr id="17" name="ZoneTexte 16"/>
          <p:cNvSpPr txBox="1"/>
          <p:nvPr/>
        </p:nvSpPr>
        <p:spPr>
          <a:xfrm>
            <a:off x="4860030" y="445928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Interaction</a:t>
            </a:r>
            <a:endParaRPr lang="fr-CA" dirty="0"/>
          </a:p>
        </p:txBody>
      </p:sp>
      <p:sp>
        <p:nvSpPr>
          <p:cNvPr id="18" name="ZoneTexte 17"/>
          <p:cNvSpPr txBox="1"/>
          <p:nvPr/>
        </p:nvSpPr>
        <p:spPr>
          <a:xfrm>
            <a:off x="879569" y="4797663"/>
            <a:ext cx="448451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A" sz="2400" b="1" dirty="0">
                <a:solidFill>
                  <a:srgbClr val="0070C0"/>
                </a:solidFill>
                <a:latin typeface="NewsGoth Cn BT" pitchFamily="34" charset="0"/>
              </a:rPr>
              <a:t>Constats :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dirty="0">
                <a:solidFill>
                  <a:srgbClr val="0070C0"/>
                </a:solidFill>
                <a:latin typeface="NewsGoth Cn BT" pitchFamily="34" charset="0"/>
              </a:rPr>
              <a:t>Interactions non significatives</a:t>
            </a: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fr-CA" dirty="0">
                <a:solidFill>
                  <a:srgbClr val="0070C0"/>
                </a:solidFill>
                <a:latin typeface="NewsGoth Cn BT" pitchFamily="34" charset="0"/>
              </a:rPr>
              <a:t>L’effet de la caractéristique demeure sauf dans </a:t>
            </a:r>
            <a:r>
              <a:rPr lang="fr-CA" dirty="0" smtClean="0">
                <a:solidFill>
                  <a:srgbClr val="0070C0"/>
                </a:solidFill>
                <a:latin typeface="NewsGoth Cn BT" pitchFamily="34" charset="0"/>
              </a:rPr>
              <a:t>le </a:t>
            </a:r>
            <a:r>
              <a:rPr lang="fr-CA" dirty="0">
                <a:solidFill>
                  <a:srgbClr val="0070C0"/>
                </a:solidFill>
                <a:latin typeface="NewsGoth Cn BT" pitchFamily="34" charset="0"/>
              </a:rPr>
              <a:t>cas de la structure familiale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836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7784" y="116632"/>
            <a:ext cx="64087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Liens entre l’efficacité parentale et les caractéristiques </a:t>
            </a:r>
            <a:r>
              <a:rPr lang="fr-C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parentales en </a:t>
            </a:r>
            <a:r>
              <a:rPr lang="fr-C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tenant compte du mode de collecte </a:t>
            </a:r>
            <a:r>
              <a:rPr lang="fr-C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(2)</a:t>
            </a:r>
            <a:endParaRPr lang="fr-C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79114" y="3645024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Concorde avec les résultats </a:t>
            </a:r>
            <a:r>
              <a:rPr lang="fr-CA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des analyses </a:t>
            </a:r>
            <a:r>
              <a:rPr lang="fr-CA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bivariées</a:t>
            </a:r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 </a:t>
            </a:r>
            <a:r>
              <a:rPr lang="fr-CA" dirty="0" smtClean="0"/>
              <a:t>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Monoparentale :  sentiment d’efficacité fort </a:t>
            </a:r>
            <a:endParaRPr lang="fr-CA" sz="2000" dirty="0">
              <a:solidFill>
                <a:srgbClr val="0070C0"/>
              </a:solidFill>
              <a:latin typeface="NewsGoth Cn BT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Téléphonique :  sentiment d’efficacité fort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Téléphonique :  monoparentale </a:t>
            </a:r>
            <a:endParaRPr lang="fr-CA" sz="2000" dirty="0">
              <a:solidFill>
                <a:srgbClr val="0070C0"/>
              </a:solidFill>
              <a:latin typeface="NewsGoth Cn BT" pitchFamily="34" charset="0"/>
            </a:endParaRPr>
          </a:p>
          <a:p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	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			</a:t>
            </a:r>
            <a:endParaRPr lang="fr-CA" sz="2000" dirty="0">
              <a:solidFill>
                <a:srgbClr val="0070C0"/>
              </a:solidFill>
              <a:latin typeface="NewsGoth Cn BT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84100" y="1700808"/>
            <a:ext cx="69035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Constat </a:t>
            </a:r>
            <a:r>
              <a:rPr lang="fr-C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:</a:t>
            </a:r>
            <a:r>
              <a:rPr lang="fr-CA" sz="2800" dirty="0" smtClean="0"/>
              <a:t> </a:t>
            </a:r>
          </a:p>
          <a:p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Le lien entre la structure familiale et le sentiment d’efficacité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est atténué par le </a:t>
            </a:r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mode de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collecte. Dans ce modèle, le lien n’est plus significatif quand on tient compte du mode.</a:t>
            </a:r>
            <a:endParaRPr lang="fr-CA" sz="2000" dirty="0">
              <a:solidFill>
                <a:srgbClr val="0070C0"/>
              </a:solidFill>
              <a:latin typeface="NewsGoth Cn BT" pitchFamily="34" charset="0"/>
            </a:endParaRPr>
          </a:p>
        </p:txBody>
      </p:sp>
      <p:sp>
        <p:nvSpPr>
          <p:cNvPr id="2" name="Flèche vers le haut 1"/>
          <p:cNvSpPr/>
          <p:nvPr/>
        </p:nvSpPr>
        <p:spPr>
          <a:xfrm rot="877369">
            <a:off x="6239945" y="4143278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lèche vers le haut 5"/>
          <p:cNvSpPr/>
          <p:nvPr/>
        </p:nvSpPr>
        <p:spPr>
          <a:xfrm rot="877369">
            <a:off x="6114692" y="4669861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 vers le haut 8"/>
          <p:cNvSpPr/>
          <p:nvPr/>
        </p:nvSpPr>
        <p:spPr>
          <a:xfrm rot="877369">
            <a:off x="4900710" y="5096516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98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9792" y="158205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Analyse répétée pour l’indicateur de critique conjugale</a:t>
            </a:r>
            <a:endParaRPr lang="fr-C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44960" y="1412776"/>
            <a:ext cx="771547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Critique du (de la) conjoint(e) quant à son rôle de parent</a:t>
            </a:r>
            <a:endParaRPr lang="fr-CA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r>
              <a:rPr lang="fr-CA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fr-CA" dirty="0" smtClean="0">
                <a:solidFill>
                  <a:srgbClr val="0070C0"/>
                </a:solidFill>
                <a:latin typeface="NewsGoth Cn BT" pitchFamily="34" charset="0"/>
              </a:rPr>
              <a:t>Énoncé : Mon(ma</a:t>
            </a:r>
            <a:r>
              <a:rPr lang="fr-CA" dirty="0">
                <a:solidFill>
                  <a:srgbClr val="0070C0"/>
                </a:solidFill>
                <a:latin typeface="NewsGoth Cn BT" pitchFamily="34" charset="0"/>
              </a:rPr>
              <a:t>) conjoint(e) me critique quant à mon rôle de </a:t>
            </a:r>
            <a:r>
              <a:rPr lang="fr-CA" dirty="0" smtClean="0">
                <a:solidFill>
                  <a:srgbClr val="0070C0"/>
                </a:solidFill>
                <a:latin typeface="NewsGoth Cn BT" pitchFamily="34" charset="0"/>
              </a:rPr>
              <a:t>		              	 mère/père (au cours des 12 derniers mois) </a:t>
            </a:r>
          </a:p>
          <a:p>
            <a:pPr>
              <a:spcAft>
                <a:spcPts val="1200"/>
              </a:spcAft>
            </a:pPr>
            <a:endParaRPr lang="fr-CA" dirty="0" smtClean="0">
              <a:solidFill>
                <a:srgbClr val="0070C0"/>
              </a:solidFill>
              <a:latin typeface="NewsGoth Cn BT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79512"/>
              </p:ext>
            </p:extLst>
          </p:nvPr>
        </p:nvGraphicFramePr>
        <p:xfrm>
          <a:off x="947218" y="3501008"/>
          <a:ext cx="6696743" cy="2304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4791"/>
                <a:gridCol w="1224136"/>
                <a:gridCol w="1152128"/>
                <a:gridCol w="1368152"/>
                <a:gridCol w="1357536"/>
              </a:tblGrid>
              <a:tr h="9614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Mode de 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collecte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Jamais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Rarement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</a:rPr>
                        <a:t>Parfois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Souvent/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toujours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7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Téléphonique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43,8 %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27,2 %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21,4 %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7,6 %</a:t>
                      </a:r>
                    </a:p>
                  </a:txBody>
                  <a:tcPr marL="68580" marR="68580" marT="0" marB="0"/>
                </a:tc>
              </a:tr>
              <a:tr h="4114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Web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33,7 %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37,4 %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22,8 %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6,1 %</a:t>
                      </a:r>
                    </a:p>
                  </a:txBody>
                  <a:tcPr marL="68580" marR="68580" marT="0" marB="0"/>
                </a:tc>
              </a:tr>
              <a:tr h="493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fr-CA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35,4 %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35,7 %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22,6 %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6,4 %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47217" y="3014831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rgbClr val="0070C0"/>
                </a:solidFill>
                <a:latin typeface="NewsGoth Cn BT" pitchFamily="34" charset="0"/>
              </a:rPr>
              <a:t>Résultats selon le mode de collecte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54100" y="5949280"/>
            <a:ext cx="7297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Note : </a:t>
            </a:r>
            <a:r>
              <a:rPr lang="fr-CA" sz="1400" dirty="0" smtClean="0"/>
              <a:t>Analyse sur les familles intactes ou recomposées seulement</a:t>
            </a:r>
            <a:endParaRPr lang="fr-CA" sz="14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71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27784" y="188640"/>
            <a:ext cx="6516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Critique conjugale selon </a:t>
            </a:r>
            <a:r>
              <a:rPr lang="fr-C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les caractéristiques </a:t>
            </a:r>
            <a:r>
              <a:rPr lang="fr-C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 pitchFamily="34" charset="0"/>
              </a:rPr>
              <a:t>parentales et en tenant compte du mode de collecte </a:t>
            </a:r>
            <a:endParaRPr lang="fr-CA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26196" y="3624431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sz="2000" b="1" dirty="0">
                <a:solidFill>
                  <a:srgbClr val="0070C0"/>
                </a:solidFill>
                <a:latin typeface="NewsGoth Cn BT" pitchFamily="34" charset="0"/>
              </a:rPr>
              <a:t>Résultats de l’analyse multinomiale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Une interaction significative pour l’âge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Toutes les autres variables explicatives demeurent significatives avec le mode de collecte dans le modèle sauf le diplôme.  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Aucun diplôme </a:t>
            </a: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: « jamais » critiqués</a:t>
            </a: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Téléphonique </a:t>
            </a: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: « jamais » critiqués</a:t>
            </a:r>
            <a:endParaRPr lang="fr-CA" sz="1600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 marL="742950" lvl="1" indent="-28575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Téléphonique </a:t>
            </a: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: aucun diplôme</a:t>
            </a:r>
            <a:endParaRPr lang="fr-CA" sz="2000" dirty="0">
              <a:solidFill>
                <a:srgbClr val="0070C0"/>
              </a:solidFill>
              <a:latin typeface="NewsGoth Cn BT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78038" y="2097400"/>
            <a:ext cx="693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0070C0"/>
                </a:solidFill>
                <a:latin typeface="NewsGoth Cn BT" pitchFamily="34" charset="0"/>
              </a:rPr>
              <a:t>Résultats selon </a:t>
            </a:r>
            <a:r>
              <a:rPr lang="fr-CA" dirty="0" smtClean="0">
                <a:solidFill>
                  <a:srgbClr val="0070C0"/>
                </a:solidFill>
                <a:latin typeface="NewsGoth Cn BT" pitchFamily="34" charset="0"/>
              </a:rPr>
              <a:t>les caractéristiques parentales - lien significatif avec les variables suivantes :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49810" y="1484784"/>
            <a:ext cx="73225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Critique </a:t>
            </a:r>
            <a:r>
              <a:rPr lang="fr-C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du (de la) conjoint(e) quant à son rôle de parent </a:t>
            </a:r>
            <a:endParaRPr lang="fr-CA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3343637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971600" y="3528303"/>
            <a:ext cx="66960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691680" y="2763064"/>
            <a:ext cx="49754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Age, sexe, lieu de naissance, diplôme, </a:t>
            </a:r>
            <a:endParaRPr lang="fr-CA" sz="1600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perception </a:t>
            </a: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de l’état de </a:t>
            </a:r>
            <a:r>
              <a:rPr lang="fr-CA" sz="1600" dirty="0" smtClean="0">
                <a:solidFill>
                  <a:srgbClr val="0070C0"/>
                </a:solidFill>
                <a:latin typeface="NewsGoth Cn BT" pitchFamily="34" charset="0"/>
              </a:rPr>
              <a:t>santé</a:t>
            </a:r>
            <a:r>
              <a:rPr lang="fr-CA" sz="1600" dirty="0">
                <a:solidFill>
                  <a:srgbClr val="0070C0"/>
                </a:solidFill>
                <a:latin typeface="NewsGoth Cn BT" pitchFamily="34" charset="0"/>
              </a:rPr>
              <a:t>, MFR et nb d’enfants.</a:t>
            </a:r>
          </a:p>
          <a:p>
            <a:endParaRPr lang="fr-CA" dirty="0"/>
          </a:p>
        </p:txBody>
      </p:sp>
      <p:sp>
        <p:nvSpPr>
          <p:cNvPr id="9" name="Flèche vers le haut 8"/>
          <p:cNvSpPr/>
          <p:nvPr/>
        </p:nvSpPr>
        <p:spPr>
          <a:xfrm rot="877369">
            <a:off x="5067931" y="5302788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lèche vers le haut 9"/>
          <p:cNvSpPr/>
          <p:nvPr/>
        </p:nvSpPr>
        <p:spPr>
          <a:xfrm rot="877369">
            <a:off x="4888946" y="5667525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haut 11"/>
          <p:cNvSpPr/>
          <p:nvPr/>
        </p:nvSpPr>
        <p:spPr>
          <a:xfrm rot="877369">
            <a:off x="4449491" y="6024934"/>
            <a:ext cx="121158" cy="2446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21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51920" y="297051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rgbClr val="F3F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Conclusion</a:t>
            </a:r>
            <a:endParaRPr lang="fr-CA" sz="3200" b="1" dirty="0">
              <a:solidFill>
                <a:srgbClr val="F3F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44960" y="2060848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Dans ces analyses, la plupart des liens significatifs entre les  variables analysées demeurent lorsque quand on tient compte du mode de collecte</a:t>
            </a: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Dans le cas d’un lien qui devient non significatif – en tenir compte dans les analyses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ultérieures avec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ces variables. </a:t>
            </a: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Choix des variables à examiner : les </a:t>
            </a:r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indicateurs plus susceptibles d’être affectés par le mode de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collecte</a:t>
            </a:r>
          </a:p>
          <a:p>
            <a:pPr marL="457200" indent="-457200">
              <a:spcBef>
                <a:spcPts val="2400"/>
              </a:spcBef>
              <a:buFont typeface="Wingdings" panose="05000000000000000000" pitchFamily="2" charset="2"/>
              <a:buChar char="q"/>
            </a:pP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Malgré </a:t>
            </a:r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les effets possibles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du multimode : conserver le mode </a:t>
            </a:r>
            <a:r>
              <a:rPr lang="fr-CA" sz="2000" dirty="0">
                <a:solidFill>
                  <a:srgbClr val="0070C0"/>
                </a:solidFill>
                <a:latin typeface="NewsGoth Cn BT" pitchFamily="34" charset="0"/>
              </a:rPr>
              <a:t>de collecte </a:t>
            </a:r>
            <a:r>
              <a:rPr lang="fr-CA" sz="2000" dirty="0" smtClean="0">
                <a:solidFill>
                  <a:srgbClr val="0070C0"/>
                </a:solidFill>
                <a:latin typeface="NewsGoth Cn BT" pitchFamily="34" charset="0"/>
              </a:rPr>
              <a:t>complémentaire</a:t>
            </a:r>
          </a:p>
        </p:txBody>
      </p:sp>
    </p:spTree>
    <p:extLst>
      <p:ext uri="{BB962C8B-B14F-4D97-AF65-F5344CB8AC3E}">
        <p14:creationId xmlns:p14="http://schemas.microsoft.com/office/powerpoint/2010/main" val="167546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7664" y="2060848"/>
            <a:ext cx="65527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dirty="0">
                <a:solidFill>
                  <a:srgbClr val="0070C0"/>
                </a:solidFill>
                <a:latin typeface="NewsGoth Cn BT" pitchFamily="34" charset="0"/>
              </a:rPr>
              <a:t>FIN </a:t>
            </a:r>
          </a:p>
          <a:p>
            <a:pPr algn="ctr"/>
            <a:endParaRPr lang="fr-CA" sz="4000" dirty="0">
              <a:solidFill>
                <a:srgbClr val="0070C0"/>
              </a:solidFill>
              <a:latin typeface="NewsGoth Cn BT" pitchFamily="34" charset="0"/>
            </a:endParaRPr>
          </a:p>
          <a:p>
            <a:pPr algn="ctr"/>
            <a:endParaRPr lang="fr-CA" sz="4000" dirty="0">
              <a:solidFill>
                <a:srgbClr val="0070C0"/>
              </a:solidFill>
              <a:latin typeface="NewsGoth Cn BT" pitchFamily="34" charset="0"/>
            </a:endParaRPr>
          </a:p>
          <a:p>
            <a:pPr algn="ctr"/>
            <a:r>
              <a:rPr lang="fr-CA" sz="4000" dirty="0">
                <a:solidFill>
                  <a:srgbClr val="0070C0"/>
                </a:solidFill>
                <a:latin typeface="NewsGoth Cn BT" pitchFamily="34" charset="0"/>
              </a:rPr>
              <a:t>Questions</a:t>
            </a:r>
          </a:p>
          <a:p>
            <a:endParaRPr lang="fr-CA" sz="4000" dirty="0"/>
          </a:p>
        </p:txBody>
      </p:sp>
    </p:spTree>
    <p:extLst>
      <p:ext uri="{BB962C8B-B14F-4D97-AF65-F5344CB8AC3E}">
        <p14:creationId xmlns:p14="http://schemas.microsoft.com/office/powerpoint/2010/main" val="6435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31840" y="332655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Plan de la présentation</a:t>
            </a:r>
            <a:endParaRPr lang="fr-C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43608" y="1340768"/>
            <a:ext cx="73448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Description de l’enquête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Mode de collecte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Taux de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réponse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Caractéristiques sociodémographiques selon le mode de collecte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Indicateur d’efficacité parentale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selon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le mode de collecte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Caractéristiques parentales associées à l’efficacité parentale</a:t>
            </a:r>
            <a:endParaRPr lang="fr-CA" b="1" dirty="0">
              <a:solidFill>
                <a:srgbClr val="0070C0"/>
              </a:solidFill>
              <a:latin typeface="NewsGoth Cn BT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Liens entre l’efficacité parentale et les caractéristiques parentales en tenant compte du mode de collecte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Analyse répétée avec l’indicateur de critique conjugale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2994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43808" y="260648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Description de l’enquête</a:t>
            </a:r>
          </a:p>
          <a:p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043608" y="1700808"/>
            <a:ext cx="68407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Enquête québécoise sur l’expérience des parents d’enfants de 0 à 5 ans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 smtClean="0">
                <a:solidFill>
                  <a:srgbClr val="0070C0"/>
                </a:solidFill>
                <a:latin typeface="NewsGoth Cn BT" pitchFamily="34" charset="0"/>
              </a:rPr>
              <a:t>Objectifs de l’enquête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 smtClean="0">
                <a:solidFill>
                  <a:srgbClr val="0070C0"/>
                </a:solidFill>
                <a:latin typeface="NewsGoth Cn BT" pitchFamily="34" charset="0"/>
              </a:rPr>
              <a:t>Population visée</a:t>
            </a:r>
            <a:endParaRPr lang="fr-CA" sz="2400" b="1" dirty="0">
              <a:solidFill>
                <a:srgbClr val="0070C0"/>
              </a:solidFill>
              <a:latin typeface="NewsGoth Cn BT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 smtClean="0">
                <a:solidFill>
                  <a:srgbClr val="0070C0"/>
                </a:solidFill>
                <a:latin typeface="NewsGoth Cn BT" pitchFamily="34" charset="0"/>
              </a:rPr>
              <a:t>Taille de l’échantillon (n=23 693)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 smtClean="0">
                <a:solidFill>
                  <a:srgbClr val="0070C0"/>
                </a:solidFill>
                <a:latin typeface="NewsGoth Cn BT" pitchFamily="34" charset="0"/>
              </a:rPr>
              <a:t>Période de collecte (janvier à mai 2015)</a:t>
            </a:r>
            <a:endParaRPr lang="fr-CA" sz="2400" b="1" dirty="0">
              <a:solidFill>
                <a:srgbClr val="0070C0"/>
              </a:solidFill>
              <a:latin typeface="NewsGoth Cn BT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CA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55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707904" y="260648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Mode de collecte</a:t>
            </a:r>
            <a:endParaRPr lang="fr-C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2564904"/>
            <a:ext cx="7272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400" b="1" dirty="0" smtClean="0">
                <a:solidFill>
                  <a:srgbClr val="0070C0"/>
                </a:solidFill>
                <a:latin typeface="NewsGoth Cn BT" pitchFamily="34" charset="0"/>
              </a:rPr>
              <a:t>Multimode (Web et téléphonique) avec focus Web – adapté à cette enquête</a:t>
            </a:r>
          </a:p>
          <a:p>
            <a:pPr>
              <a:spcBef>
                <a:spcPts val="0"/>
              </a:spcBef>
            </a:pPr>
            <a:endParaRPr lang="fr-CA" sz="2400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Jeunes familles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Long questionnaire</a:t>
            </a:r>
          </a:p>
          <a:p>
            <a:pPr marL="80010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Option téléphonique</a:t>
            </a:r>
          </a:p>
          <a:p>
            <a:pPr>
              <a:spcBef>
                <a:spcPts val="1200"/>
              </a:spcBef>
            </a:pPr>
            <a:endParaRPr lang="fr-CA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1600" y="148478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Mode de collecte</a:t>
            </a:r>
            <a:endParaRPr lang="fr-CA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</p:spTree>
    <p:extLst>
      <p:ext uri="{BB962C8B-B14F-4D97-AF65-F5344CB8AC3E}">
        <p14:creationId xmlns:p14="http://schemas.microsoft.com/office/powerpoint/2010/main" val="32038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83124" y="260647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bg1"/>
                </a:solidFill>
                <a:latin typeface="NewsGoth Cn BT"/>
              </a:rPr>
              <a:t>Taux de réponse</a:t>
            </a:r>
            <a:endParaRPr lang="fr-CA" sz="3600" dirty="0">
              <a:solidFill>
                <a:schemeClr val="bg1"/>
              </a:solidFill>
              <a:latin typeface="NewsGoth Cn B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02414" y="1628800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Taux de réponse anticipé et obtenu</a:t>
            </a:r>
            <a:endParaRPr lang="fr-CA" sz="2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311541"/>
              </p:ext>
            </p:extLst>
          </p:nvPr>
        </p:nvGraphicFramePr>
        <p:xfrm>
          <a:off x="897458" y="2332845"/>
          <a:ext cx="7346950" cy="3326195"/>
        </p:xfrm>
        <a:graphic>
          <a:graphicData uri="http://schemas.openxmlformats.org/drawingml/2006/table">
            <a:tbl>
              <a:tblPr/>
              <a:tblGrid>
                <a:gridCol w="3523359"/>
                <a:gridCol w="1224136"/>
                <a:gridCol w="1080120"/>
                <a:gridCol w="1519335"/>
              </a:tblGrid>
              <a:tr h="579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Taux de réponse anticipé</a:t>
                      </a: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60%</a:t>
                      </a:r>
                      <a:endParaRPr kumimoji="0" lang="fr-C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7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Téléphonique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Répartition selon mode de collecte</a:t>
                      </a: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Taux de réponse obtenu</a:t>
                      </a: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65,8%</a:t>
                      </a:r>
                      <a:endParaRPr kumimoji="0" lang="fr-CA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alt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4000">
                          <a:schemeClr val="accent5"/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1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Téléphonique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Répartition selon mode de collecte</a:t>
                      </a:r>
                    </a:p>
                  </a:txBody>
                  <a:tcPr marL="91444" marR="91444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4" marR="91444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902414" y="5949280"/>
            <a:ext cx="726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Note :</a:t>
            </a:r>
            <a:r>
              <a:rPr lang="fr-CA" dirty="0" smtClean="0"/>
              <a:t> </a:t>
            </a:r>
            <a:r>
              <a:rPr lang="fr-CA" sz="1400" dirty="0" smtClean="0"/>
              <a:t>Exclut les répondants avec un mode Web mixte</a:t>
            </a:r>
            <a:endParaRPr lang="fr-CA" sz="1400" dirty="0"/>
          </a:p>
        </p:txBody>
      </p:sp>
    </p:spTree>
    <p:extLst>
      <p:ext uri="{BB962C8B-B14F-4D97-AF65-F5344CB8AC3E}">
        <p14:creationId xmlns:p14="http://schemas.microsoft.com/office/powerpoint/2010/main" val="21845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27784" y="116632"/>
            <a:ext cx="651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Caractéristiques sociodémographiques selon le mode de </a:t>
            </a:r>
            <a:r>
              <a:rPr lang="fr-C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collecte (1)</a:t>
            </a:r>
            <a:endParaRPr lang="fr-CA" sz="2400" dirty="0">
              <a:solidFill>
                <a:schemeClr val="bg1"/>
              </a:solidFill>
              <a:latin typeface="NewsGoth Cn B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14174"/>
              </p:ext>
            </p:extLst>
          </p:nvPr>
        </p:nvGraphicFramePr>
        <p:xfrm>
          <a:off x="1043608" y="2348880"/>
          <a:ext cx="6840760" cy="359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654"/>
                <a:gridCol w="1635416"/>
                <a:gridCol w="1198690"/>
              </a:tblGrid>
              <a:tr h="320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TÉLÉPHONIQUE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WEB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183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ÂGE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DES PARENTS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24 </a:t>
                      </a: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ans ou moins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6,8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3,2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25-29 </a:t>
                      </a: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ans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18,5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13,4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30-34 </a:t>
                      </a: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ans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27,3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33,8</a:t>
                      </a:r>
                      <a:r>
                        <a:rPr lang="fr-CA" sz="1100" dirty="0" smtClean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35-39 </a:t>
                      </a: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ans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27,5%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29,9%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40 ans et plus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19,9%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19,7%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STRUCTURE FAMILIALE 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Intacte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72,9%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83,6%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Monoparentale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15,9%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6,5%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Recomposée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11,2%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9,8%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PLUS HAUT DIPLÔME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OBTENU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Aucun diplôme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15,6%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7,5%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Diplôme</a:t>
                      </a:r>
                      <a:r>
                        <a:rPr lang="fr-CA" sz="11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d’études secondaires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34,2%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23,7%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Diplôme d’études collégiales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23,4%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24,8%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Diplôme d’études universitaires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26,8%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44,0%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43608" y="1508105"/>
            <a:ext cx="6984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Résultats selon </a:t>
            </a: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le mode </a:t>
            </a:r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de collecte – </a:t>
            </a: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caractéristiques sociodémographiques </a:t>
            </a:r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(1)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17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71600" y="1628800"/>
            <a:ext cx="742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Résultats selon </a:t>
            </a: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le mode </a:t>
            </a:r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de collecte – caractéristiques sociodémographiques </a:t>
            </a: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(suite)</a:t>
            </a:r>
            <a:endParaRPr lang="fr-CA" sz="24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27433"/>
              </p:ext>
            </p:extLst>
          </p:nvPr>
        </p:nvGraphicFramePr>
        <p:xfrm>
          <a:off x="1115616" y="2513679"/>
          <a:ext cx="6840760" cy="2910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6654"/>
                <a:gridCol w="1635416"/>
                <a:gridCol w="11986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TÉLÉPHONIQUE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WEB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LANGUE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LE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PLUS SOUVENT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PARLÉE À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LA MAISON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Français seulement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71,6%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73,6%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Français et autres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12,9%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9,0%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Anglais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8,7%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7,6%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0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</a:rPr>
                        <a:t>Autres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6,8%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9,8%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MESURE DE</a:t>
                      </a:r>
                      <a:r>
                        <a:rPr lang="fr-CA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FAIBLE REVENU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Ménages à faible revenu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35,3%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21,4%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Autres</a:t>
                      </a:r>
                      <a:r>
                        <a:rPr lang="fr-CA" sz="1100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ménages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solidFill>
                            <a:srgbClr val="FF0000"/>
                          </a:solidFill>
                          <a:effectLst/>
                        </a:rPr>
                        <a:t>64,7%</a:t>
                      </a:r>
                      <a:endParaRPr lang="fr-CA" sz="110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FF0000"/>
                          </a:solidFill>
                          <a:effectLst/>
                        </a:rPr>
                        <a:t>78,6%</a:t>
                      </a:r>
                      <a:endParaRPr lang="fr-CA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13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fr-CA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D’ENFANTS DE </a:t>
                      </a:r>
                      <a:r>
                        <a:rPr lang="fr-CA" sz="1100" dirty="0">
                          <a:solidFill>
                            <a:schemeClr val="tx1"/>
                          </a:solidFill>
                          <a:effectLst/>
                        </a:rPr>
                        <a:t>0-17 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>ANS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 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1 enfant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30,2%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30,7%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2 enfants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43,3%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46,2%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solidFill>
                            <a:srgbClr val="00B050"/>
                          </a:solidFill>
                          <a:effectLst/>
                        </a:rPr>
                        <a:t>3 enfants ou plus</a:t>
                      </a:r>
                      <a:endParaRPr lang="fr-CA" sz="11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26,5%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23,2%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47838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CA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99792" y="116632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Caractéristiques sociodémographiques selon le mode de </a:t>
            </a:r>
            <a:r>
              <a:rPr lang="fr-C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collecte (2)</a:t>
            </a:r>
            <a:endParaRPr lang="fr-CA" sz="2400" dirty="0">
              <a:solidFill>
                <a:schemeClr val="bg1"/>
              </a:solidFill>
              <a:latin typeface="NewsGoth Cn BT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994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987824" y="26064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Efficacité parentale (1)</a:t>
            </a:r>
          </a:p>
          <a:p>
            <a:endParaRPr lang="fr-CA" sz="3600" dirty="0">
              <a:solidFill>
                <a:schemeClr val="bg1"/>
              </a:solidFill>
              <a:latin typeface="NewsGoth Cn B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1628800"/>
            <a:ext cx="742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Définition de l’indicateur de l’efficacité parentale : </a:t>
            </a:r>
          </a:p>
          <a:p>
            <a:pPr algn="ctr">
              <a:spcBef>
                <a:spcPts val="0"/>
              </a:spcBef>
            </a:pPr>
            <a:endParaRPr lang="fr-CA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47838" y="2513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CA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A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972791" y="2353618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Composé de 6 questions qui portent sur la perception du parent face à son rôle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(ex. habiletés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parentales,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confortable avec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l’éducation, bon exemple pour un autre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parent).</a:t>
            </a:r>
            <a:endParaRPr lang="fr-CA" b="1" dirty="0">
              <a:solidFill>
                <a:srgbClr val="0070C0"/>
              </a:solidFill>
              <a:latin typeface="NewsGoth Cn BT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29929" y="4293096"/>
            <a:ext cx="34986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Tout à fait d’accord                      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Assez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d’accord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Légèrement d’accord </a:t>
            </a:r>
          </a:p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521746" y="4293094"/>
            <a:ext cx="349861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C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4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.   Légèrement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en désaccord </a:t>
            </a:r>
          </a:p>
          <a:p>
            <a:pPr>
              <a:spcBef>
                <a:spcPts val="120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5.   Assez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en désaccord </a:t>
            </a:r>
          </a:p>
          <a:p>
            <a:pPr>
              <a:spcBef>
                <a:spcPts val="1200"/>
              </a:spcBef>
            </a:pP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6.   Tout </a:t>
            </a:r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à fait en désaccord </a:t>
            </a:r>
          </a:p>
          <a:p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972791" y="3573016"/>
            <a:ext cx="6263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0070C0"/>
                </a:solidFill>
                <a:latin typeface="NewsGoth Cn BT" pitchFamily="34" charset="0"/>
              </a:rPr>
              <a:t>Choix de </a:t>
            </a:r>
            <a:r>
              <a:rPr lang="fr-CA" b="1" dirty="0" smtClean="0">
                <a:solidFill>
                  <a:srgbClr val="0070C0"/>
                </a:solidFill>
                <a:latin typeface="NewsGoth Cn BT" pitchFamily="34" charset="0"/>
              </a:rPr>
              <a:t>réponses :</a:t>
            </a:r>
            <a:endParaRPr lang="fr-CA" b="1" dirty="0">
              <a:solidFill>
                <a:srgbClr val="0070C0"/>
              </a:solidFill>
              <a:latin typeface="NewsGoth Cn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53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700808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Construction de l’indicateur d’efficacité </a:t>
            </a:r>
            <a:r>
              <a:rPr lang="fr-C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parentale </a:t>
            </a:r>
            <a:r>
              <a:rPr lang="fr-C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NewsGoth Cn BT" pitchFamily="34" charset="0"/>
              </a:rPr>
              <a:t>: </a:t>
            </a:r>
          </a:p>
          <a:p>
            <a:pPr>
              <a:spcBef>
                <a:spcPts val="0"/>
              </a:spcBef>
            </a:pPr>
            <a:endParaRPr lang="fr-CA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Moyenne des scores des 6 composantes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Catégorisation des scores moyens par quintile et regroupements de quintiles</a:t>
            </a:r>
          </a:p>
          <a:p>
            <a:pPr>
              <a:spcBef>
                <a:spcPts val="0"/>
              </a:spcBef>
            </a:pPr>
            <a:endParaRPr lang="fr-CA" sz="2400" b="1" dirty="0" smtClean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2400" b="1" dirty="0">
                <a:solidFill>
                  <a:srgbClr val="0070C0"/>
                </a:solidFill>
                <a:latin typeface="NewsGoth Cn BT" pitchFamily="34" charset="0"/>
              </a:rPr>
              <a:t>	</a:t>
            </a:r>
            <a:r>
              <a:rPr lang="fr-CA" sz="2000" b="1" dirty="0">
                <a:solidFill>
                  <a:srgbClr val="0070C0"/>
                </a:solidFill>
                <a:latin typeface="NewsGoth Cn BT" pitchFamily="34" charset="0"/>
              </a:rPr>
              <a:t>Quintile 1 </a:t>
            </a: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: Sentiment d’efficacité plus faible</a:t>
            </a:r>
            <a:endParaRPr lang="fr-CA" sz="2000" b="1" dirty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	Quintiles 2 à 4 : Sentiment modéré</a:t>
            </a:r>
            <a:endParaRPr lang="fr-CA" sz="2000" b="1" dirty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	Quintile 5 : </a:t>
            </a:r>
            <a:r>
              <a:rPr lang="fr-CA" sz="2000" b="1" dirty="0">
                <a:solidFill>
                  <a:srgbClr val="0070C0"/>
                </a:solidFill>
                <a:latin typeface="NewsGoth Cn BT" pitchFamily="34" charset="0"/>
              </a:rPr>
              <a:t>S</a:t>
            </a: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entiment d’efficacité plus fort</a:t>
            </a:r>
            <a:endParaRPr lang="fr-CA" sz="2000" b="1" dirty="0">
              <a:solidFill>
                <a:srgbClr val="0070C0"/>
              </a:solidFill>
              <a:latin typeface="NewsGoth Cn BT" pitchFamily="34" charset="0"/>
            </a:endParaRPr>
          </a:p>
          <a:p>
            <a:pPr>
              <a:spcBef>
                <a:spcPts val="0"/>
              </a:spcBef>
            </a:pPr>
            <a:r>
              <a:rPr lang="fr-CA" sz="2000" b="1" dirty="0" smtClean="0">
                <a:solidFill>
                  <a:srgbClr val="0070C0"/>
                </a:solidFill>
                <a:latin typeface="NewsGoth Cn BT" pitchFamily="34" charset="0"/>
              </a:rPr>
              <a:t>	</a:t>
            </a:r>
          </a:p>
          <a:p>
            <a:pPr>
              <a:spcBef>
                <a:spcPts val="0"/>
              </a:spcBef>
            </a:pPr>
            <a:endParaRPr lang="fr-CA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NewsGoth Cn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51750" y="300131"/>
            <a:ext cx="5109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Goth Cn BT"/>
              </a:rPr>
              <a:t>Efficacité parentale (2)</a:t>
            </a:r>
            <a:endParaRPr lang="fr-C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Goth Cn BT"/>
            </a:endParaRPr>
          </a:p>
        </p:txBody>
      </p:sp>
    </p:spTree>
    <p:extLst>
      <p:ext uri="{BB962C8B-B14F-4D97-AF65-F5344CB8AC3E}">
        <p14:creationId xmlns:p14="http://schemas.microsoft.com/office/powerpoint/2010/main" val="12295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0" cmpd="thickThin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1073</Words>
  <Application>Microsoft Office PowerPoint</Application>
  <PresentationFormat>Affichage à l'écran (4:3)</PresentationFormat>
  <Paragraphs>309</Paragraphs>
  <Slides>17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NewsGoth Cn BT</vt:lpstr>
      <vt:lpstr>Times New Roman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ISQ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Stat1055</dc:creator>
  <cp:lastModifiedBy>Nathalie Audet</cp:lastModifiedBy>
  <cp:revision>148</cp:revision>
  <cp:lastPrinted>2016-09-25T21:27:30Z</cp:lastPrinted>
  <dcterms:created xsi:type="dcterms:W3CDTF">2008-01-08T15:36:37Z</dcterms:created>
  <dcterms:modified xsi:type="dcterms:W3CDTF">2016-10-06T17:55:36Z</dcterms:modified>
</cp:coreProperties>
</file>