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9" r:id="rId2"/>
    <p:sldId id="260" r:id="rId3"/>
    <p:sldId id="262" r:id="rId4"/>
    <p:sldId id="261" r:id="rId5"/>
    <p:sldId id="263" r:id="rId6"/>
    <p:sldId id="264" r:id="rId7"/>
    <p:sldId id="265" r:id="rId8"/>
    <p:sldId id="267" r:id="rId9"/>
    <p:sldId id="273" r:id="rId10"/>
    <p:sldId id="269" r:id="rId11"/>
    <p:sldId id="274" r:id="rId12"/>
    <p:sldId id="271" r:id="rId13"/>
    <p:sldId id="275" r:id="rId14"/>
    <p:sldId id="277" r:id="rId15"/>
    <p:sldId id="279" r:id="rId16"/>
    <p:sldId id="278" r:id="rId17"/>
    <p:sldId id="280" r:id="rId18"/>
  </p:sldIdLst>
  <p:sldSz cx="9144000" cy="6858000" type="screen4x3"/>
  <p:notesSz cx="6858000" cy="9313863"/>
  <p:defaultTextStyle>
    <a:defPPr>
      <a:defRPr lang="fr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ean-Francois Deslandes" initials="JD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F6FF"/>
    <a:srgbClr val="2D83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19" autoAdjust="0"/>
    <p:restoredTop sz="52540" autoAdjust="0"/>
  </p:normalViewPr>
  <p:slideViewPr>
    <p:cSldViewPr>
      <p:cViewPr varScale="1">
        <p:scale>
          <a:sx n="42" d="100"/>
          <a:sy n="42" d="100"/>
        </p:scale>
        <p:origin x="834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70A20E-E31E-4581-927B-B18A5DE7DDF0}" type="datetimeFigureOut">
              <a:rPr lang="fr-CA" smtClean="0"/>
              <a:t>2016-10-06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846553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846553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6BEE64-E3F4-469E-9ACA-8C8087D5ED1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593706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0DF953-0292-4975-9482-8679C6F39AB6}" type="datetimeFigureOut">
              <a:rPr lang="fr-CA" smtClean="0"/>
              <a:t>2016-10-06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698500"/>
            <a:ext cx="4654550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24085"/>
            <a:ext cx="5486400" cy="41912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846553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846553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2E9C85-1EE3-4452-86DE-D54AC2A0A5A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94268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2E9C85-1EE3-4452-86DE-D54AC2A0A5AA}" type="slidenum">
              <a:rPr lang="fr-CA" smtClean="0"/>
              <a:t>1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910150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i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2E9C85-1EE3-4452-86DE-D54AC2A0A5AA}" type="slidenum">
              <a:rPr lang="fr-CA" smtClean="0"/>
              <a:t>10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058390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2E9C85-1EE3-4452-86DE-D54AC2A0A5AA}" type="slidenum">
              <a:rPr lang="fr-CA" smtClean="0"/>
              <a:t>11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058390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2E9C85-1EE3-4452-86DE-D54AC2A0A5AA}" type="slidenum">
              <a:rPr lang="fr-CA" smtClean="0"/>
              <a:t>12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058390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b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2E9C85-1EE3-4452-86DE-D54AC2A0A5AA}" type="slidenum">
              <a:rPr lang="fr-CA" smtClean="0"/>
              <a:t>13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0583900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b="0" baseline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2E9C85-1EE3-4452-86DE-D54AC2A0A5AA}" type="slidenum">
              <a:rPr lang="fr-CA" smtClean="0"/>
              <a:t>14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3167016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b="1" baseline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2E9C85-1EE3-4452-86DE-D54AC2A0A5AA}" type="slidenum">
              <a:rPr lang="fr-CA" smtClean="0"/>
              <a:t>15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3167016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baseline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2E9C85-1EE3-4452-86DE-D54AC2A0A5AA}" type="slidenum">
              <a:rPr lang="fr-CA" smtClean="0"/>
              <a:t>16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199737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b="0" u="none" dirty="0">
              <a:solidFill>
                <a:srgbClr val="FF000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2E9C85-1EE3-4452-86DE-D54AC2A0A5AA}" type="slidenum">
              <a:rPr lang="fr-CA" smtClean="0"/>
              <a:t>2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324860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2E9C85-1EE3-4452-86DE-D54AC2A0A5AA}" type="slidenum">
              <a:rPr lang="fr-CA" smtClean="0"/>
              <a:t>3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301344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2E9C85-1EE3-4452-86DE-D54AC2A0A5AA}" type="slidenum">
              <a:rPr lang="fr-CA" smtClean="0"/>
              <a:t>4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427446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baseline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2E9C85-1EE3-4452-86DE-D54AC2A0A5AA}" type="slidenum">
              <a:rPr lang="fr-CA" smtClean="0"/>
              <a:t>5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427446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2E9C85-1EE3-4452-86DE-D54AC2A0A5AA}" type="slidenum">
              <a:rPr lang="fr-CA" smtClean="0"/>
              <a:t>6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427446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2E9C85-1EE3-4452-86DE-D54AC2A0A5AA}" type="slidenum">
              <a:rPr lang="fr-CA" smtClean="0"/>
              <a:t>7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427446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2E9C85-1EE3-4452-86DE-D54AC2A0A5AA}" type="slidenum">
              <a:rPr lang="fr-CA" smtClean="0"/>
              <a:t>8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427446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2E9C85-1EE3-4452-86DE-D54AC2A0A5AA}" type="slidenum">
              <a:rPr lang="fr-CA" smtClean="0"/>
              <a:t>9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473528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37CB8A-2084-4F77-9EBE-C54E797D8E88}" type="slidenum">
              <a:rPr lang="fr-CA" altLang="fr-FR"/>
              <a:pPr/>
              <a:t>‹N°›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1389187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9344A2-9CC8-444B-ADF9-867ACF4245FE}" type="slidenum">
              <a:rPr lang="fr-CA" altLang="fr-FR"/>
              <a:pPr/>
              <a:t>‹N°›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2485496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861150-DEAF-45F7-8DBD-83CE1057B1DC}" type="slidenum">
              <a:rPr lang="fr-CA" altLang="fr-FR"/>
              <a:pPr/>
              <a:t>‹N°›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3904696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C9D788-388C-4DFA-BE61-C7A63AAF39B2}" type="slidenum">
              <a:rPr lang="fr-CA" altLang="fr-FR"/>
              <a:pPr/>
              <a:t>‹N°›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3860109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4D8B3A-D077-4736-8B00-81213F23690B}" type="slidenum">
              <a:rPr lang="fr-CA" altLang="fr-FR"/>
              <a:pPr/>
              <a:t>‹N°›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1148833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96FB05-41F8-41B1-B91B-792AE4B9B6C4}" type="slidenum">
              <a:rPr lang="fr-CA" altLang="fr-FR"/>
              <a:pPr/>
              <a:t>‹N°›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2002837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233802-BB0D-4A54-8103-DCCEB90CE20B}" type="slidenum">
              <a:rPr lang="fr-CA" altLang="fr-FR"/>
              <a:pPr/>
              <a:t>‹N°›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2903847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32D6CE-98FF-4121-98B8-E9E7A341665B}" type="slidenum">
              <a:rPr lang="fr-CA" altLang="fr-FR"/>
              <a:pPr/>
              <a:t>‹N°›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3676511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0CA26B-9028-4E3E-A4A3-66629D067570}" type="slidenum">
              <a:rPr lang="fr-CA" altLang="fr-FR"/>
              <a:pPr/>
              <a:t>‹N°›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3926506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0FA732-F92D-44F0-98BE-D03ABFAC6638}" type="slidenum">
              <a:rPr lang="fr-CA" altLang="fr-FR"/>
              <a:pPr/>
              <a:t>‹N°›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1680276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99A523-203C-44C5-9B3A-3FA850D8739D}" type="slidenum">
              <a:rPr lang="fr-CA" altLang="fr-FR"/>
              <a:pPr/>
              <a:t>‹N°›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1161826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CA" alt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A" altLang="fr-FR" smtClean="0"/>
              <a:t>Cliquez pour modifier les styles du texte du masque</a:t>
            </a:r>
          </a:p>
          <a:p>
            <a:pPr lvl="1"/>
            <a:r>
              <a:rPr lang="fr-CA" altLang="fr-FR" smtClean="0"/>
              <a:t>Deuxième niveau</a:t>
            </a:r>
          </a:p>
          <a:p>
            <a:pPr lvl="2"/>
            <a:r>
              <a:rPr lang="fr-CA" altLang="fr-FR" smtClean="0"/>
              <a:t>Troisième niveau</a:t>
            </a:r>
          </a:p>
          <a:p>
            <a:pPr lvl="3"/>
            <a:r>
              <a:rPr lang="fr-CA" altLang="fr-FR" smtClean="0"/>
              <a:t>Quatrième niveau</a:t>
            </a:r>
          </a:p>
          <a:p>
            <a:pPr lvl="4"/>
            <a:r>
              <a:rPr lang="fr-CA" alt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fr-CA" alt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fr-CA" alt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AC53899-5E7A-4966-B1A0-0258F662C605}" type="slidenum">
              <a:rPr lang="fr-CA" altLang="fr-FR"/>
              <a:pPr/>
              <a:t>‹N°›</a:t>
            </a:fld>
            <a:endParaRPr lang="fr-CA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3059832" y="339725"/>
            <a:ext cx="561744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95C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endParaRPr lang="fr-CA" altLang="fr-FR" sz="2000" b="1" dirty="0" smtClean="0">
              <a:solidFill>
                <a:srgbClr val="F3F6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NewsGoth Cn BT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27584" y="2996952"/>
            <a:ext cx="7344816" cy="35855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fr-CA" altLang="fr-FR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NewsGoth Cn BT" pitchFamily="34" charset="0"/>
              </a:rPr>
              <a:t>Enquête multimode auprès de parents </a:t>
            </a:r>
          </a:p>
          <a:p>
            <a:pPr algn="ctr">
              <a:spcBef>
                <a:spcPts val="600"/>
              </a:spcBef>
            </a:pPr>
            <a:r>
              <a:rPr lang="fr-CA" altLang="fr-FR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NewsGoth Cn BT" pitchFamily="34" charset="0"/>
              </a:rPr>
              <a:t>d’enfants de 0 à 5 ans</a:t>
            </a:r>
          </a:p>
          <a:p>
            <a:pPr algn="ctr">
              <a:spcBef>
                <a:spcPct val="50000"/>
              </a:spcBef>
            </a:pPr>
            <a:endParaRPr lang="fr-CA" altLang="fr-FR" sz="2000" b="1" dirty="0" smtClean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NewsGoth Cn BT" pitchFamily="34" charset="0"/>
            </a:endParaRPr>
          </a:p>
          <a:p>
            <a:pPr algn="ctr">
              <a:spcBef>
                <a:spcPct val="50000"/>
              </a:spcBef>
            </a:pPr>
            <a:endParaRPr lang="fr-CA" altLang="fr-FR" sz="2000" b="1" dirty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NewsGoth Cn BT" pitchFamily="34" charset="0"/>
            </a:endParaRPr>
          </a:p>
          <a:p>
            <a:pPr algn="ctr">
              <a:spcBef>
                <a:spcPts val="600"/>
              </a:spcBef>
            </a:pPr>
            <a:r>
              <a:rPr lang="fr-CA" altLang="fr-FR" sz="1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NewsGoth Cn BT" pitchFamily="34" charset="0"/>
              </a:rPr>
              <a:t>Nathalie Audet</a:t>
            </a:r>
          </a:p>
          <a:p>
            <a:pPr algn="ctr">
              <a:spcBef>
                <a:spcPts val="600"/>
              </a:spcBef>
            </a:pPr>
            <a:r>
              <a:rPr lang="fr-CA" altLang="fr-FR" sz="1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NewsGoth Cn BT" pitchFamily="34" charset="0"/>
              </a:rPr>
              <a:t>Catherine Fontaine</a:t>
            </a:r>
          </a:p>
          <a:p>
            <a:pPr algn="ctr">
              <a:spcBef>
                <a:spcPts val="600"/>
              </a:spcBef>
            </a:pPr>
            <a:r>
              <a:rPr lang="fr-CA" altLang="fr-FR" sz="16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NewsGoth Cn BT" pitchFamily="34" charset="0"/>
              </a:rPr>
              <a:t>Institut de la statistique du Québec</a:t>
            </a:r>
          </a:p>
          <a:p>
            <a:pPr algn="ctr">
              <a:spcBef>
                <a:spcPts val="600"/>
              </a:spcBef>
            </a:pPr>
            <a:r>
              <a:rPr lang="fr-CA" altLang="fr-FR" sz="1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NewsGoth Cn BT" pitchFamily="34" charset="0"/>
              </a:rPr>
              <a:t>14 octobre 2016</a:t>
            </a:r>
          </a:p>
          <a:p>
            <a:pPr algn="ctr">
              <a:spcBef>
                <a:spcPct val="50000"/>
              </a:spcBef>
            </a:pPr>
            <a:endParaRPr lang="fr-CA" altLang="fr-FR" sz="2000" b="1" dirty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NewsGoth Cn BT" pitchFamily="34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39552" y="1412776"/>
            <a:ext cx="70567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NewsGoth Cn BT" pitchFamily="34" charset="0"/>
              </a:rPr>
              <a:t>Colloque francophone sur les </a:t>
            </a:r>
            <a:r>
              <a:rPr lang="fr-CA" sz="2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NewsGoth Cn BT" pitchFamily="34" charset="0"/>
              </a:rPr>
              <a:t>sondages </a:t>
            </a:r>
          </a:p>
          <a:p>
            <a:r>
              <a:rPr lang="fr-CA" sz="2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NewsGoth Cn BT" pitchFamily="34" charset="0"/>
              </a:rPr>
              <a:t>2016</a:t>
            </a:r>
          </a:p>
          <a:p>
            <a:endParaRPr lang="fr-CA" sz="2400" b="1" dirty="0" smtClean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NewsGoth Cn BT" pitchFamily="34" charset="0"/>
            </a:endParaRP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 flipV="1">
            <a:off x="611560" y="2420316"/>
            <a:ext cx="6768752" cy="71437"/>
          </a:xfrm>
          <a:prstGeom prst="rect">
            <a:avLst/>
          </a:prstGeom>
          <a:solidFill>
            <a:srgbClr val="003399"/>
          </a:solidFill>
          <a:ln>
            <a:noFill/>
          </a:ln>
          <a:effectLst>
            <a:outerShdw sy="-50000" kx="-2453608" rotWithShape="0">
              <a:srgbClr val="80808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wrap="none" anchor="ctr"/>
          <a:lstStyle/>
          <a:p>
            <a:pPr algn="ctr"/>
            <a:r>
              <a:rPr lang="fr-FR" altLang="fr-FR" dirty="0" smtClean="0">
                <a:solidFill>
                  <a:schemeClr val="accent2">
                    <a:lumMod val="50000"/>
                  </a:schemeClr>
                </a:solidFill>
              </a:rPr>
              <a:t>                                    </a:t>
            </a:r>
            <a:endParaRPr lang="fr-FR" altLang="fr-FR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915641" y="1700808"/>
            <a:ext cx="7421994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NewsGoth Cn BT" pitchFamily="34" charset="0"/>
              </a:rPr>
              <a:t>Résultats </a:t>
            </a:r>
            <a:r>
              <a:rPr lang="fr-CA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NewsGoth Cn BT" pitchFamily="34" charset="0"/>
              </a:rPr>
              <a:t>selon le mode de collecte - </a:t>
            </a:r>
          </a:p>
          <a:p>
            <a:r>
              <a:rPr lang="fr-CA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NewsGoth Cn BT" pitchFamily="34" charset="0"/>
              </a:rPr>
              <a:t>Indicateur d’efficacité parentale</a:t>
            </a:r>
          </a:p>
          <a:p>
            <a:endParaRPr lang="fr-CA" sz="2800" b="1" dirty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NewsGoth Cn BT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800003" y="188640"/>
            <a:ext cx="5681363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CA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Goth Cn BT"/>
              </a:rPr>
              <a:t>Indicateur d’efficacité </a:t>
            </a:r>
            <a:r>
              <a:rPr lang="fr-CA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Goth Cn BT"/>
              </a:rPr>
              <a:t>parentale </a:t>
            </a:r>
            <a:endParaRPr lang="fr-CA" sz="2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Goth Cn BT"/>
            </a:endParaRPr>
          </a:p>
          <a:p>
            <a:r>
              <a:rPr lang="fr-CA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Goth Cn BT"/>
              </a:rPr>
              <a:t>selon </a:t>
            </a:r>
            <a:r>
              <a:rPr lang="fr-CA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Goth Cn BT"/>
              </a:rPr>
              <a:t>le </a:t>
            </a:r>
            <a:r>
              <a:rPr lang="fr-CA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Goth Cn BT"/>
              </a:rPr>
              <a:t>mode </a:t>
            </a:r>
            <a:r>
              <a:rPr lang="fr-CA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Goth Cn BT"/>
              </a:rPr>
              <a:t>de collecte</a:t>
            </a: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718866"/>
              </p:ext>
            </p:extLst>
          </p:nvPr>
        </p:nvGraphicFramePr>
        <p:xfrm>
          <a:off x="971600" y="2564904"/>
          <a:ext cx="6696743" cy="23042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12168"/>
                <a:gridCol w="1726421"/>
                <a:gridCol w="1620819"/>
                <a:gridCol w="1837335"/>
              </a:tblGrid>
              <a:tr h="96142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600" dirty="0" smtClean="0">
                          <a:solidFill>
                            <a:schemeClr val="tx1"/>
                          </a:solidFill>
                          <a:effectLst/>
                        </a:rPr>
                        <a:t>Mode de </a:t>
                      </a:r>
                      <a:r>
                        <a:rPr lang="fr-CA" sz="1600" dirty="0">
                          <a:solidFill>
                            <a:schemeClr val="tx1"/>
                          </a:solidFill>
                          <a:effectLst/>
                        </a:rPr>
                        <a:t>collecte</a:t>
                      </a:r>
                      <a:endParaRPr lang="fr-CA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600" dirty="0" smtClean="0">
                          <a:solidFill>
                            <a:schemeClr val="tx1"/>
                          </a:solidFill>
                          <a:effectLst/>
                        </a:rPr>
                        <a:t>Sentiment </a:t>
                      </a:r>
                      <a:r>
                        <a:rPr lang="fr-CA" sz="1600" dirty="0">
                          <a:solidFill>
                            <a:schemeClr val="tx1"/>
                          </a:solidFill>
                          <a:effectLst/>
                        </a:rPr>
                        <a:t>d’efficacité </a:t>
                      </a:r>
                      <a:r>
                        <a:rPr lang="fr-CA" sz="1600" dirty="0" smtClean="0">
                          <a:solidFill>
                            <a:schemeClr val="tx1"/>
                          </a:solidFill>
                          <a:effectLst/>
                        </a:rPr>
                        <a:t>plus faible</a:t>
                      </a:r>
                      <a:endParaRPr lang="fr-CA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600" dirty="0" smtClean="0">
                          <a:solidFill>
                            <a:schemeClr val="tx1"/>
                          </a:solidFill>
                          <a:effectLst/>
                        </a:rPr>
                        <a:t>Sentiment modéré</a:t>
                      </a:r>
                      <a:endParaRPr lang="fr-CA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600" dirty="0" smtClean="0">
                          <a:solidFill>
                            <a:schemeClr val="tx1"/>
                          </a:solidFill>
                          <a:effectLst/>
                        </a:rPr>
                        <a:t>Sentiment d’efficacité plus fort</a:t>
                      </a:r>
                      <a:endParaRPr lang="fr-CA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3758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600" dirty="0">
                          <a:solidFill>
                            <a:schemeClr val="tx1"/>
                          </a:solidFill>
                          <a:effectLst/>
                        </a:rPr>
                        <a:t>Téléphonique</a:t>
                      </a:r>
                      <a:endParaRPr lang="fr-CA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600" dirty="0">
                          <a:effectLst/>
                        </a:rPr>
                        <a:t>14,7 %</a:t>
                      </a:r>
                      <a:endParaRPr lang="fr-CA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600" dirty="0">
                          <a:effectLst/>
                        </a:rPr>
                        <a:t>60,7 %</a:t>
                      </a:r>
                      <a:endParaRPr lang="fr-CA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600" dirty="0">
                          <a:effectLst/>
                        </a:rPr>
                        <a:t>24,6 %</a:t>
                      </a:r>
                      <a:endParaRPr lang="fr-CA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1147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600" dirty="0">
                          <a:solidFill>
                            <a:schemeClr val="tx1"/>
                          </a:solidFill>
                          <a:effectLst/>
                        </a:rPr>
                        <a:t>Web</a:t>
                      </a:r>
                      <a:endParaRPr lang="fr-CA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600" dirty="0">
                          <a:effectLst/>
                        </a:rPr>
                        <a:t>22,6 %</a:t>
                      </a:r>
                      <a:endParaRPr lang="fr-CA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600" dirty="0">
                          <a:effectLst/>
                        </a:rPr>
                        <a:t>64,0 %</a:t>
                      </a:r>
                      <a:endParaRPr lang="fr-CA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600">
                          <a:effectLst/>
                        </a:rPr>
                        <a:t>13,4 %</a:t>
                      </a:r>
                      <a:endParaRPr lang="fr-CA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9376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600" dirty="0"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  <a:endParaRPr lang="fr-CA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600">
                          <a:effectLst/>
                        </a:rPr>
                        <a:t>21,2 %</a:t>
                      </a:r>
                      <a:endParaRPr lang="fr-CA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600" dirty="0">
                          <a:effectLst/>
                        </a:rPr>
                        <a:t>63,4 %</a:t>
                      </a:r>
                      <a:endParaRPr lang="fr-CA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600" dirty="0">
                          <a:effectLst/>
                        </a:rPr>
                        <a:t>15,4 %</a:t>
                      </a:r>
                      <a:endParaRPr lang="fr-CA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909911" y="5108138"/>
            <a:ext cx="720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600" b="1" dirty="0">
                <a:solidFill>
                  <a:srgbClr val="0070C0"/>
                </a:solidFill>
                <a:latin typeface="NewsGoth Cn BT" pitchFamily="34" charset="0"/>
              </a:rPr>
              <a:t>Le mode est associé significativement à l’indice d’efficacité </a:t>
            </a:r>
            <a:r>
              <a:rPr lang="fr-CA" sz="1600" b="1" dirty="0" smtClean="0">
                <a:solidFill>
                  <a:srgbClr val="0070C0"/>
                </a:solidFill>
                <a:latin typeface="NewsGoth Cn BT" pitchFamily="34" charset="0"/>
              </a:rPr>
              <a:t>parentale</a:t>
            </a:r>
          </a:p>
          <a:p>
            <a:endParaRPr lang="fr-CA" sz="1600" b="1" dirty="0" smtClean="0">
              <a:solidFill>
                <a:srgbClr val="0070C0"/>
              </a:solidFill>
              <a:latin typeface="NewsGoth Cn B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3064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11560" y="1412776"/>
            <a:ext cx="80648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fr-CA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NewsGoth Cn BT" pitchFamily="34" charset="0"/>
              </a:rPr>
              <a:t>Caractéristiques parentales liées à l’efficacité parentale</a:t>
            </a:r>
          </a:p>
          <a:p>
            <a:pPr>
              <a:spcBef>
                <a:spcPts val="0"/>
              </a:spcBef>
            </a:pPr>
            <a:r>
              <a:rPr lang="fr-CA" sz="1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NewsGoth Cn BT" pitchFamily="34" charset="0"/>
              </a:rPr>
              <a:t>(Proportion </a:t>
            </a:r>
            <a:r>
              <a:rPr lang="fr-CA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NewsGoth Cn BT" pitchFamily="34" charset="0"/>
              </a:rPr>
              <a:t>plus élevée </a:t>
            </a:r>
            <a:r>
              <a:rPr lang="fr-CA" sz="16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NewsGoth Cn BT" pitchFamily="34" charset="0"/>
              </a:rPr>
              <a:t>de parents avec </a:t>
            </a:r>
            <a:r>
              <a:rPr lang="fr-CA" sz="1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NewsGoth Cn BT" pitchFamily="34" charset="0"/>
              </a:rPr>
              <a:t>un sentiment d’efficacité plus fort)</a:t>
            </a:r>
            <a:endParaRPr lang="fr-CA" sz="1600" b="1" dirty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NewsGoth Cn BT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787054" y="116632"/>
            <a:ext cx="635694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fr-CA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Goth Cn BT" pitchFamily="34" charset="0"/>
              </a:rPr>
              <a:t>Caractéristiques parentales associées à l’efficacité parentale</a:t>
            </a:r>
            <a:endParaRPr lang="fr-CA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Goth Cn BT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755576" y="2656706"/>
            <a:ext cx="2448272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fr-CA" b="1" dirty="0">
                <a:solidFill>
                  <a:srgbClr val="0070C0"/>
                </a:solidFill>
                <a:latin typeface="NewsGoth Cn BT" pitchFamily="34" charset="0"/>
              </a:rPr>
              <a:t>Âge des parents </a:t>
            </a:r>
          </a:p>
          <a:p>
            <a:pPr>
              <a:spcBef>
                <a:spcPts val="0"/>
              </a:spcBef>
            </a:pPr>
            <a:r>
              <a:rPr lang="fr-CA" sz="1600" dirty="0">
                <a:solidFill>
                  <a:srgbClr val="FF0000"/>
                </a:solidFill>
                <a:latin typeface="NewsGoth Cn BT" pitchFamily="34" charset="0"/>
              </a:rPr>
              <a:t>29 ans et moins</a:t>
            </a:r>
          </a:p>
          <a:p>
            <a:pPr>
              <a:spcBef>
                <a:spcPts val="0"/>
              </a:spcBef>
            </a:pPr>
            <a:r>
              <a:rPr lang="fr-CA" sz="1600" dirty="0">
                <a:solidFill>
                  <a:srgbClr val="FFC000"/>
                </a:solidFill>
                <a:latin typeface="NewsGoth Cn BT" pitchFamily="34" charset="0"/>
              </a:rPr>
              <a:t>30 à 39 ans</a:t>
            </a:r>
          </a:p>
          <a:p>
            <a:pPr>
              <a:spcBef>
                <a:spcPts val="0"/>
              </a:spcBef>
            </a:pPr>
            <a:r>
              <a:rPr lang="fr-CA" sz="1600" dirty="0">
                <a:solidFill>
                  <a:srgbClr val="FFC000"/>
                </a:solidFill>
                <a:latin typeface="NewsGoth Cn BT" pitchFamily="34" charset="0"/>
              </a:rPr>
              <a:t>40 ans et plus</a:t>
            </a:r>
          </a:p>
          <a:p>
            <a:pPr>
              <a:spcBef>
                <a:spcPts val="0"/>
              </a:spcBef>
            </a:pPr>
            <a:endParaRPr lang="fr-CA" dirty="0">
              <a:solidFill>
                <a:srgbClr val="FFC000"/>
              </a:solidFill>
              <a:latin typeface="NewsGoth Cn BT" pitchFamily="34" charset="0"/>
            </a:endParaRPr>
          </a:p>
          <a:p>
            <a:pPr>
              <a:spcBef>
                <a:spcPts val="0"/>
              </a:spcBef>
            </a:pPr>
            <a:r>
              <a:rPr lang="fr-CA" b="1" dirty="0">
                <a:solidFill>
                  <a:srgbClr val="0070C0"/>
                </a:solidFill>
                <a:latin typeface="NewsGoth Cn BT" pitchFamily="34" charset="0"/>
              </a:rPr>
              <a:t>Sexe des parents</a:t>
            </a:r>
          </a:p>
          <a:p>
            <a:pPr>
              <a:spcBef>
                <a:spcPts val="0"/>
              </a:spcBef>
            </a:pPr>
            <a:r>
              <a:rPr lang="fr-CA" sz="1600" dirty="0">
                <a:solidFill>
                  <a:srgbClr val="FFC000"/>
                </a:solidFill>
                <a:latin typeface="NewsGoth Cn BT" pitchFamily="34" charset="0"/>
              </a:rPr>
              <a:t>Hommes</a:t>
            </a:r>
          </a:p>
          <a:p>
            <a:pPr>
              <a:spcBef>
                <a:spcPts val="0"/>
              </a:spcBef>
            </a:pPr>
            <a:r>
              <a:rPr lang="fr-CA" sz="1600" dirty="0">
                <a:solidFill>
                  <a:srgbClr val="FF0000"/>
                </a:solidFill>
                <a:latin typeface="NewsGoth Cn BT" pitchFamily="34" charset="0"/>
              </a:rPr>
              <a:t>Femmes</a:t>
            </a:r>
          </a:p>
          <a:p>
            <a:pPr>
              <a:spcBef>
                <a:spcPts val="0"/>
              </a:spcBef>
            </a:pPr>
            <a:endParaRPr lang="fr-CA" b="1" dirty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NewsGoth Cn BT" pitchFamily="34" charset="0"/>
            </a:endParaRPr>
          </a:p>
          <a:p>
            <a:pPr>
              <a:spcBef>
                <a:spcPts val="0"/>
              </a:spcBef>
            </a:pPr>
            <a:r>
              <a:rPr lang="fr-CA" b="1" dirty="0">
                <a:solidFill>
                  <a:srgbClr val="0070C0"/>
                </a:solidFill>
                <a:latin typeface="NewsGoth Cn BT" pitchFamily="34" charset="0"/>
              </a:rPr>
              <a:t>Lieu de naissance </a:t>
            </a:r>
          </a:p>
          <a:p>
            <a:pPr>
              <a:spcBef>
                <a:spcPts val="0"/>
              </a:spcBef>
            </a:pPr>
            <a:r>
              <a:rPr lang="fr-CA" sz="1600" dirty="0" smtClean="0">
                <a:solidFill>
                  <a:srgbClr val="FFC000"/>
                </a:solidFill>
                <a:latin typeface="NewsGoth Cn BT" pitchFamily="34" charset="0"/>
              </a:rPr>
              <a:t>Nés </a:t>
            </a:r>
            <a:r>
              <a:rPr lang="fr-CA" sz="1600" dirty="0">
                <a:solidFill>
                  <a:srgbClr val="FFC000"/>
                </a:solidFill>
                <a:latin typeface="NewsGoth Cn BT" pitchFamily="34" charset="0"/>
              </a:rPr>
              <a:t>au </a:t>
            </a:r>
            <a:r>
              <a:rPr lang="fr-CA" sz="1600" dirty="0" smtClean="0">
                <a:solidFill>
                  <a:srgbClr val="FFC000"/>
                </a:solidFill>
                <a:latin typeface="NewsGoth Cn BT" pitchFamily="34" charset="0"/>
              </a:rPr>
              <a:t>Canada</a:t>
            </a:r>
          </a:p>
          <a:p>
            <a:pPr>
              <a:spcBef>
                <a:spcPts val="0"/>
              </a:spcBef>
            </a:pPr>
            <a:r>
              <a:rPr lang="fr-CA" sz="1600" dirty="0" smtClean="0">
                <a:solidFill>
                  <a:srgbClr val="FF0000"/>
                </a:solidFill>
                <a:latin typeface="NewsGoth Cn BT" pitchFamily="34" charset="0"/>
              </a:rPr>
              <a:t>Nés hors Canada</a:t>
            </a:r>
            <a:endParaRPr lang="fr-CA" dirty="0"/>
          </a:p>
        </p:txBody>
      </p:sp>
      <p:sp>
        <p:nvSpPr>
          <p:cNvPr id="7" name="ZoneTexte 6"/>
          <p:cNvSpPr txBox="1"/>
          <p:nvPr/>
        </p:nvSpPr>
        <p:spPr>
          <a:xfrm>
            <a:off x="3203847" y="2636912"/>
            <a:ext cx="2508845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fr-CA" b="1" dirty="0">
                <a:solidFill>
                  <a:srgbClr val="0070C0"/>
                </a:solidFill>
                <a:latin typeface="NewsGoth Cn BT" pitchFamily="34" charset="0"/>
              </a:rPr>
              <a:t>Plus </a:t>
            </a:r>
            <a:r>
              <a:rPr lang="fr-CA" b="1" dirty="0" smtClean="0">
                <a:solidFill>
                  <a:srgbClr val="0070C0"/>
                </a:solidFill>
                <a:latin typeface="NewsGoth Cn BT" pitchFamily="34" charset="0"/>
              </a:rPr>
              <a:t>haut diplôme obtenu</a:t>
            </a:r>
          </a:p>
          <a:p>
            <a:pPr>
              <a:spcBef>
                <a:spcPts val="0"/>
              </a:spcBef>
            </a:pPr>
            <a:r>
              <a:rPr lang="fr-CA" sz="1600" dirty="0" smtClean="0">
                <a:solidFill>
                  <a:srgbClr val="FF0000"/>
                </a:solidFill>
                <a:latin typeface="NewsGoth Cn BT" pitchFamily="34" charset="0"/>
              </a:rPr>
              <a:t>Aucun diplôme</a:t>
            </a:r>
          </a:p>
          <a:p>
            <a:pPr>
              <a:spcBef>
                <a:spcPts val="0"/>
              </a:spcBef>
            </a:pPr>
            <a:r>
              <a:rPr lang="fr-CA" sz="1600" dirty="0" smtClean="0">
                <a:solidFill>
                  <a:srgbClr val="FF0000"/>
                </a:solidFill>
                <a:latin typeface="NewsGoth Cn BT" pitchFamily="34" charset="0"/>
              </a:rPr>
              <a:t>Diplôme secondaire</a:t>
            </a:r>
          </a:p>
          <a:p>
            <a:pPr>
              <a:spcBef>
                <a:spcPts val="0"/>
              </a:spcBef>
            </a:pPr>
            <a:r>
              <a:rPr lang="fr-CA" sz="1600" dirty="0">
                <a:solidFill>
                  <a:srgbClr val="FFC000"/>
                </a:solidFill>
                <a:latin typeface="NewsGoth Cn BT" pitchFamily="34" charset="0"/>
              </a:rPr>
              <a:t>Diplôme </a:t>
            </a:r>
            <a:r>
              <a:rPr lang="fr-CA" sz="1600" dirty="0" smtClean="0">
                <a:solidFill>
                  <a:srgbClr val="FFC000"/>
                </a:solidFill>
                <a:latin typeface="NewsGoth Cn BT" pitchFamily="34" charset="0"/>
              </a:rPr>
              <a:t>collégial</a:t>
            </a:r>
            <a:endParaRPr lang="fr-CA" sz="1600" dirty="0">
              <a:solidFill>
                <a:srgbClr val="FFC000"/>
              </a:solidFill>
              <a:latin typeface="NewsGoth Cn BT" pitchFamily="34" charset="0"/>
            </a:endParaRPr>
          </a:p>
          <a:p>
            <a:pPr>
              <a:spcBef>
                <a:spcPts val="0"/>
              </a:spcBef>
            </a:pPr>
            <a:r>
              <a:rPr lang="fr-CA" sz="1600" dirty="0" smtClean="0">
                <a:solidFill>
                  <a:srgbClr val="FFC000"/>
                </a:solidFill>
                <a:latin typeface="NewsGoth Cn BT" pitchFamily="34" charset="0"/>
              </a:rPr>
              <a:t>Diplôme universitaire</a:t>
            </a:r>
            <a:endParaRPr lang="fr-CA" sz="1600" dirty="0">
              <a:solidFill>
                <a:srgbClr val="FFC000"/>
              </a:solidFill>
              <a:latin typeface="NewsGoth Cn BT" pitchFamily="34" charset="0"/>
            </a:endParaRPr>
          </a:p>
          <a:p>
            <a:pPr>
              <a:spcBef>
                <a:spcPts val="0"/>
              </a:spcBef>
            </a:pPr>
            <a:endParaRPr lang="fr-CA" b="1" dirty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NewsGoth Cn BT" pitchFamily="34" charset="0"/>
            </a:endParaRPr>
          </a:p>
          <a:p>
            <a:pPr>
              <a:spcBef>
                <a:spcPts val="0"/>
              </a:spcBef>
            </a:pPr>
            <a:r>
              <a:rPr lang="fr-CA" b="1" dirty="0">
                <a:solidFill>
                  <a:srgbClr val="0070C0"/>
                </a:solidFill>
                <a:latin typeface="NewsGoth Cn BT" pitchFamily="34" charset="0"/>
              </a:rPr>
              <a:t>Perception de </a:t>
            </a:r>
            <a:endParaRPr lang="fr-CA" b="1" dirty="0" smtClean="0">
              <a:solidFill>
                <a:srgbClr val="0070C0"/>
              </a:solidFill>
              <a:latin typeface="NewsGoth Cn BT" pitchFamily="34" charset="0"/>
            </a:endParaRPr>
          </a:p>
          <a:p>
            <a:pPr>
              <a:spcBef>
                <a:spcPts val="0"/>
              </a:spcBef>
            </a:pPr>
            <a:r>
              <a:rPr lang="fr-CA" b="1" dirty="0" smtClean="0">
                <a:solidFill>
                  <a:srgbClr val="0070C0"/>
                </a:solidFill>
                <a:latin typeface="NewsGoth Cn BT" pitchFamily="34" charset="0"/>
              </a:rPr>
              <a:t>l’état </a:t>
            </a:r>
            <a:r>
              <a:rPr lang="fr-CA" b="1" dirty="0">
                <a:solidFill>
                  <a:srgbClr val="0070C0"/>
                </a:solidFill>
                <a:latin typeface="NewsGoth Cn BT" pitchFamily="34" charset="0"/>
              </a:rPr>
              <a:t>de santé </a:t>
            </a:r>
            <a:endParaRPr lang="fr-CA" b="1" dirty="0" smtClean="0">
              <a:solidFill>
                <a:srgbClr val="0070C0"/>
              </a:solidFill>
              <a:latin typeface="NewsGoth Cn BT" pitchFamily="34" charset="0"/>
            </a:endParaRPr>
          </a:p>
          <a:p>
            <a:pPr>
              <a:spcBef>
                <a:spcPts val="0"/>
              </a:spcBef>
            </a:pPr>
            <a:r>
              <a:rPr lang="fr-CA" sz="1600" dirty="0" smtClean="0">
                <a:solidFill>
                  <a:srgbClr val="FF0000"/>
                </a:solidFill>
                <a:latin typeface="NewsGoth Cn BT" pitchFamily="34" charset="0"/>
              </a:rPr>
              <a:t>Excellent / très bon</a:t>
            </a:r>
          </a:p>
          <a:p>
            <a:pPr>
              <a:spcBef>
                <a:spcPts val="0"/>
              </a:spcBef>
            </a:pPr>
            <a:r>
              <a:rPr lang="fr-CA" sz="1600" dirty="0" smtClean="0">
                <a:solidFill>
                  <a:srgbClr val="FFC000"/>
                </a:solidFill>
                <a:latin typeface="NewsGoth Cn BT" pitchFamily="34" charset="0"/>
              </a:rPr>
              <a:t>Bon </a:t>
            </a:r>
          </a:p>
          <a:p>
            <a:pPr>
              <a:spcBef>
                <a:spcPts val="0"/>
              </a:spcBef>
            </a:pPr>
            <a:r>
              <a:rPr lang="fr-CA" sz="1600" dirty="0" smtClean="0">
                <a:solidFill>
                  <a:srgbClr val="FFC000"/>
                </a:solidFill>
                <a:latin typeface="NewsGoth Cn BT" pitchFamily="34" charset="0"/>
              </a:rPr>
              <a:t>Moyen ou mauvais</a:t>
            </a:r>
            <a:endParaRPr lang="fr-CA" sz="1600" dirty="0"/>
          </a:p>
        </p:txBody>
      </p:sp>
      <p:sp>
        <p:nvSpPr>
          <p:cNvPr id="9" name="ZoneTexte 8"/>
          <p:cNvSpPr txBox="1"/>
          <p:nvPr/>
        </p:nvSpPr>
        <p:spPr>
          <a:xfrm>
            <a:off x="5965526" y="2636911"/>
            <a:ext cx="252028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fr-CA" b="1" dirty="0">
                <a:solidFill>
                  <a:srgbClr val="0070C0"/>
                </a:solidFill>
                <a:latin typeface="NewsGoth Cn BT" pitchFamily="34" charset="0"/>
              </a:rPr>
              <a:t>Structure </a:t>
            </a:r>
            <a:r>
              <a:rPr lang="fr-CA" b="1" dirty="0" smtClean="0">
                <a:solidFill>
                  <a:srgbClr val="0070C0"/>
                </a:solidFill>
                <a:latin typeface="NewsGoth Cn BT" pitchFamily="34" charset="0"/>
              </a:rPr>
              <a:t>familiale</a:t>
            </a:r>
          </a:p>
          <a:p>
            <a:pPr>
              <a:spcBef>
                <a:spcPts val="0"/>
              </a:spcBef>
            </a:pPr>
            <a:r>
              <a:rPr lang="fr-CA" sz="1600" dirty="0" smtClean="0">
                <a:solidFill>
                  <a:srgbClr val="FF0000"/>
                </a:solidFill>
                <a:latin typeface="NewsGoth Cn BT" pitchFamily="34" charset="0"/>
              </a:rPr>
              <a:t>Monoparentale</a:t>
            </a:r>
          </a:p>
          <a:p>
            <a:pPr>
              <a:spcBef>
                <a:spcPts val="0"/>
              </a:spcBef>
            </a:pPr>
            <a:r>
              <a:rPr lang="fr-CA" sz="1600" dirty="0" smtClean="0">
                <a:solidFill>
                  <a:srgbClr val="0070C0"/>
                </a:solidFill>
                <a:latin typeface="NewsGoth Cn BT" pitchFamily="34" charset="0"/>
              </a:rPr>
              <a:t>Recomposée   </a:t>
            </a:r>
          </a:p>
          <a:p>
            <a:pPr>
              <a:spcBef>
                <a:spcPts val="0"/>
              </a:spcBef>
            </a:pPr>
            <a:r>
              <a:rPr lang="fr-CA" sz="1600" dirty="0">
                <a:solidFill>
                  <a:srgbClr val="FFC000"/>
                </a:solidFill>
                <a:latin typeface="NewsGoth Cn BT" pitchFamily="34" charset="0"/>
              </a:rPr>
              <a:t>I</a:t>
            </a:r>
            <a:r>
              <a:rPr lang="fr-CA" sz="1600" dirty="0" smtClean="0">
                <a:solidFill>
                  <a:srgbClr val="FFC000"/>
                </a:solidFill>
                <a:latin typeface="NewsGoth Cn BT" pitchFamily="34" charset="0"/>
              </a:rPr>
              <a:t>ntacte</a:t>
            </a:r>
            <a:endParaRPr lang="fr-CA" sz="1600" dirty="0">
              <a:solidFill>
                <a:srgbClr val="FFC000"/>
              </a:solidFill>
              <a:latin typeface="NewsGoth Cn BT" pitchFamily="34" charset="0"/>
            </a:endParaRPr>
          </a:p>
          <a:p>
            <a:pPr>
              <a:spcBef>
                <a:spcPts val="0"/>
              </a:spcBef>
            </a:pPr>
            <a:endParaRPr lang="fr-CA" b="1" dirty="0" smtClean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NewsGoth Cn BT" pitchFamily="34" charset="0"/>
            </a:endParaRPr>
          </a:p>
          <a:p>
            <a:pPr>
              <a:spcBef>
                <a:spcPts val="0"/>
              </a:spcBef>
            </a:pPr>
            <a:endParaRPr lang="fr-CA" b="1" dirty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NewsGoth Cn BT" pitchFamily="34" charset="0"/>
            </a:endParaRPr>
          </a:p>
          <a:p>
            <a:pPr>
              <a:spcBef>
                <a:spcPts val="0"/>
              </a:spcBef>
            </a:pPr>
            <a:r>
              <a:rPr lang="fr-CA" b="1" dirty="0" smtClean="0">
                <a:solidFill>
                  <a:srgbClr val="0070C0"/>
                </a:solidFill>
                <a:latin typeface="NewsGoth Cn BT" pitchFamily="34" charset="0"/>
              </a:rPr>
              <a:t>Nombre </a:t>
            </a:r>
            <a:r>
              <a:rPr lang="fr-CA" b="1" dirty="0">
                <a:solidFill>
                  <a:srgbClr val="0070C0"/>
                </a:solidFill>
                <a:latin typeface="NewsGoth Cn BT" pitchFamily="34" charset="0"/>
              </a:rPr>
              <a:t>total d’enfants dans la famille </a:t>
            </a:r>
            <a:endParaRPr lang="fr-CA" b="1" dirty="0" smtClean="0">
              <a:solidFill>
                <a:srgbClr val="0070C0"/>
              </a:solidFill>
              <a:latin typeface="NewsGoth Cn BT" pitchFamily="34" charset="0"/>
            </a:endParaRPr>
          </a:p>
          <a:p>
            <a:pPr>
              <a:spcBef>
                <a:spcPts val="0"/>
              </a:spcBef>
            </a:pPr>
            <a:r>
              <a:rPr lang="fr-CA" sz="1600" dirty="0" smtClean="0">
                <a:solidFill>
                  <a:srgbClr val="FF0000"/>
                </a:solidFill>
                <a:latin typeface="NewsGoth Cn BT" pitchFamily="34" charset="0"/>
              </a:rPr>
              <a:t>1 </a:t>
            </a:r>
            <a:r>
              <a:rPr lang="fr-CA" sz="1600" dirty="0">
                <a:solidFill>
                  <a:srgbClr val="FF0000"/>
                </a:solidFill>
                <a:latin typeface="NewsGoth Cn BT" pitchFamily="34" charset="0"/>
              </a:rPr>
              <a:t>enfant </a:t>
            </a:r>
            <a:endParaRPr lang="fr-CA" sz="1600" dirty="0" smtClean="0">
              <a:solidFill>
                <a:srgbClr val="FF0000"/>
              </a:solidFill>
              <a:latin typeface="NewsGoth Cn BT" pitchFamily="34" charset="0"/>
            </a:endParaRPr>
          </a:p>
          <a:p>
            <a:pPr>
              <a:spcBef>
                <a:spcPts val="0"/>
              </a:spcBef>
            </a:pPr>
            <a:r>
              <a:rPr lang="fr-CA" sz="1600" dirty="0">
                <a:solidFill>
                  <a:srgbClr val="FFC000"/>
                </a:solidFill>
                <a:latin typeface="NewsGoth Cn BT" pitchFamily="34" charset="0"/>
              </a:rPr>
              <a:t>2 enfants</a:t>
            </a:r>
          </a:p>
          <a:p>
            <a:pPr>
              <a:spcBef>
                <a:spcPts val="0"/>
              </a:spcBef>
            </a:pPr>
            <a:r>
              <a:rPr lang="fr-CA" sz="1600" dirty="0">
                <a:solidFill>
                  <a:srgbClr val="0070C0"/>
                </a:solidFill>
                <a:latin typeface="NewsGoth Cn BT" pitchFamily="34" charset="0"/>
              </a:rPr>
              <a:t>3 enfants ou </a:t>
            </a:r>
            <a:r>
              <a:rPr lang="fr-CA" sz="1600" dirty="0" smtClean="0">
                <a:solidFill>
                  <a:srgbClr val="0070C0"/>
                </a:solidFill>
                <a:latin typeface="NewsGoth Cn BT" pitchFamily="34" charset="0"/>
              </a:rPr>
              <a:t>plus</a:t>
            </a:r>
            <a:endParaRPr lang="fr-CA" dirty="0"/>
          </a:p>
        </p:txBody>
      </p:sp>
      <p:sp>
        <p:nvSpPr>
          <p:cNvPr id="2" name="ZoneTexte 1"/>
          <p:cNvSpPr txBox="1"/>
          <p:nvPr/>
        </p:nvSpPr>
        <p:spPr>
          <a:xfrm>
            <a:off x="755576" y="6093296"/>
            <a:ext cx="77302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400" dirty="0"/>
              <a:t>Note : Résultats publiés dans le rapport d’enquête</a:t>
            </a:r>
          </a:p>
        </p:txBody>
      </p:sp>
    </p:spTree>
    <p:extLst>
      <p:ext uri="{BB962C8B-B14F-4D97-AF65-F5344CB8AC3E}">
        <p14:creationId xmlns:p14="http://schemas.microsoft.com/office/powerpoint/2010/main" val="99425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39552" y="1196752"/>
            <a:ext cx="777686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fr-CA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NewsGoth Cn BT" pitchFamily="34" charset="0"/>
              </a:rPr>
              <a:t>Modèle multinomial : </a:t>
            </a:r>
          </a:p>
          <a:p>
            <a:pPr>
              <a:spcBef>
                <a:spcPts val="0"/>
              </a:spcBef>
            </a:pPr>
            <a:r>
              <a:rPr lang="fr-CA" b="1" dirty="0" smtClean="0">
                <a:solidFill>
                  <a:srgbClr val="0070C0"/>
                </a:solidFill>
                <a:latin typeface="NewsGoth Cn BT" pitchFamily="34" charset="0"/>
              </a:rPr>
              <a:t>Analyse des 7 caractéristiques parentales </a:t>
            </a:r>
            <a:r>
              <a:rPr lang="fr-CA" b="1" dirty="0">
                <a:solidFill>
                  <a:srgbClr val="0070C0"/>
                </a:solidFill>
                <a:latin typeface="NewsGoth Cn BT" pitchFamily="34" charset="0"/>
              </a:rPr>
              <a:t>liées à l’efficacité parentale</a:t>
            </a:r>
            <a:endParaRPr lang="fr-CA" b="1" dirty="0" smtClean="0">
              <a:solidFill>
                <a:srgbClr val="0070C0"/>
              </a:solidFill>
              <a:latin typeface="NewsGoth Cn BT" pitchFamily="34" charset="0"/>
            </a:endParaRPr>
          </a:p>
          <a:p>
            <a:pPr>
              <a:spcBef>
                <a:spcPts val="0"/>
              </a:spcBef>
            </a:pPr>
            <a:r>
              <a:rPr lang="fr-CA" b="1" dirty="0" smtClean="0">
                <a:solidFill>
                  <a:srgbClr val="0070C0"/>
                </a:solidFill>
                <a:latin typeface="NewsGoth Cn BT" pitchFamily="34" charset="0"/>
              </a:rPr>
              <a:t>1 modèle multinomial pour chaque caractéristique</a:t>
            </a:r>
          </a:p>
        </p:txBody>
      </p:sp>
      <p:sp>
        <p:nvSpPr>
          <p:cNvPr id="4" name="Rectangle 3"/>
          <p:cNvSpPr/>
          <p:nvPr/>
        </p:nvSpPr>
        <p:spPr>
          <a:xfrm>
            <a:off x="2599606" y="44624"/>
            <a:ext cx="669674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fr-CA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Goth Cn BT" pitchFamily="34" charset="0"/>
              </a:rPr>
              <a:t>Liens entre </a:t>
            </a:r>
            <a:r>
              <a:rPr lang="fr-CA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Goth Cn BT" pitchFamily="34" charset="0"/>
              </a:rPr>
              <a:t>l’efficacité parentale et les caractéristiques parentales en tenant compte du mode de collecte (1)</a:t>
            </a:r>
            <a:endParaRPr lang="fr-CA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Goth Cn BT"/>
            </a:endParaRPr>
          </a:p>
        </p:txBody>
      </p:sp>
      <p:sp>
        <p:nvSpPr>
          <p:cNvPr id="9" name="Ellipse 8"/>
          <p:cNvSpPr/>
          <p:nvPr/>
        </p:nvSpPr>
        <p:spPr>
          <a:xfrm>
            <a:off x="939637" y="3203793"/>
            <a:ext cx="2412267" cy="14401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1" name="ZoneTexte 10"/>
          <p:cNvSpPr txBox="1"/>
          <p:nvPr/>
        </p:nvSpPr>
        <p:spPr>
          <a:xfrm>
            <a:off x="939637" y="2492896"/>
            <a:ext cx="2376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b="1" dirty="0" smtClean="0"/>
              <a:t>Variable dépendante</a:t>
            </a:r>
            <a:endParaRPr lang="fr-CA" b="1" dirty="0"/>
          </a:p>
        </p:txBody>
      </p:sp>
      <p:sp>
        <p:nvSpPr>
          <p:cNvPr id="12" name="ZoneTexte 11"/>
          <p:cNvSpPr txBox="1"/>
          <p:nvPr/>
        </p:nvSpPr>
        <p:spPr>
          <a:xfrm>
            <a:off x="885630" y="3739207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dirty="0" smtClean="0"/>
              <a:t>Efficacité parentale</a:t>
            </a:r>
            <a:endParaRPr lang="fr-CA" dirty="0"/>
          </a:p>
        </p:txBody>
      </p:sp>
      <p:sp>
        <p:nvSpPr>
          <p:cNvPr id="14" name="ZoneTexte 13"/>
          <p:cNvSpPr txBox="1"/>
          <p:nvPr/>
        </p:nvSpPr>
        <p:spPr>
          <a:xfrm>
            <a:off x="4878888" y="2389574"/>
            <a:ext cx="2376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b="1" dirty="0" smtClean="0"/>
              <a:t>Variables explicatives</a:t>
            </a:r>
            <a:endParaRPr lang="fr-CA" b="1" dirty="0"/>
          </a:p>
        </p:txBody>
      </p:sp>
      <p:sp>
        <p:nvSpPr>
          <p:cNvPr id="15" name="Ellipse 14"/>
          <p:cNvSpPr/>
          <p:nvPr/>
        </p:nvSpPr>
        <p:spPr>
          <a:xfrm>
            <a:off x="4644008" y="3214645"/>
            <a:ext cx="2880319" cy="187053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3" name="ZoneTexte 12"/>
          <p:cNvSpPr txBox="1"/>
          <p:nvPr/>
        </p:nvSpPr>
        <p:spPr>
          <a:xfrm>
            <a:off x="5094912" y="3554541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Mode de collecte</a:t>
            </a:r>
            <a:endParaRPr lang="fr-CA" dirty="0"/>
          </a:p>
        </p:txBody>
      </p:sp>
      <p:sp>
        <p:nvSpPr>
          <p:cNvPr id="16" name="ZoneTexte 15"/>
          <p:cNvSpPr txBox="1"/>
          <p:nvPr/>
        </p:nvSpPr>
        <p:spPr>
          <a:xfrm>
            <a:off x="4718890" y="4035912"/>
            <a:ext cx="26962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dirty="0" smtClean="0"/>
              <a:t>Caractéristique</a:t>
            </a:r>
            <a:endParaRPr lang="fr-CA" dirty="0"/>
          </a:p>
        </p:txBody>
      </p:sp>
      <p:sp>
        <p:nvSpPr>
          <p:cNvPr id="17" name="ZoneTexte 16"/>
          <p:cNvSpPr txBox="1"/>
          <p:nvPr/>
        </p:nvSpPr>
        <p:spPr>
          <a:xfrm>
            <a:off x="4860030" y="4459287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dirty="0" smtClean="0"/>
              <a:t>Interaction</a:t>
            </a:r>
            <a:endParaRPr lang="fr-CA" dirty="0"/>
          </a:p>
        </p:txBody>
      </p:sp>
      <p:sp>
        <p:nvSpPr>
          <p:cNvPr id="18" name="ZoneTexte 17"/>
          <p:cNvSpPr txBox="1"/>
          <p:nvPr/>
        </p:nvSpPr>
        <p:spPr>
          <a:xfrm>
            <a:off x="879569" y="4797663"/>
            <a:ext cx="4484519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fr-CA" sz="2400" b="1" dirty="0">
                <a:solidFill>
                  <a:srgbClr val="0070C0"/>
                </a:solidFill>
                <a:latin typeface="NewsGoth Cn BT" pitchFamily="34" charset="0"/>
              </a:rPr>
              <a:t>Constats :</a:t>
            </a:r>
          </a:p>
          <a:p>
            <a:pPr marL="457200" indent="-45720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fr-CA" dirty="0">
                <a:solidFill>
                  <a:srgbClr val="0070C0"/>
                </a:solidFill>
                <a:latin typeface="NewsGoth Cn BT" pitchFamily="34" charset="0"/>
              </a:rPr>
              <a:t>Interactions non significatives</a:t>
            </a:r>
          </a:p>
          <a:p>
            <a:pPr marL="457200" indent="-45720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fr-CA" dirty="0">
                <a:solidFill>
                  <a:srgbClr val="0070C0"/>
                </a:solidFill>
                <a:latin typeface="NewsGoth Cn BT" pitchFamily="34" charset="0"/>
              </a:rPr>
              <a:t>L’effet de la caractéristique demeure sauf dans </a:t>
            </a:r>
            <a:r>
              <a:rPr lang="fr-CA" dirty="0" smtClean="0">
                <a:solidFill>
                  <a:srgbClr val="0070C0"/>
                </a:solidFill>
                <a:latin typeface="NewsGoth Cn BT" pitchFamily="34" charset="0"/>
              </a:rPr>
              <a:t>le </a:t>
            </a:r>
            <a:r>
              <a:rPr lang="fr-CA" dirty="0">
                <a:solidFill>
                  <a:srgbClr val="0070C0"/>
                </a:solidFill>
                <a:latin typeface="NewsGoth Cn BT" pitchFamily="34" charset="0"/>
              </a:rPr>
              <a:t>cas de la structure familiale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078363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627784" y="116632"/>
            <a:ext cx="640871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fr-CA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Goth Cn BT" pitchFamily="34" charset="0"/>
              </a:rPr>
              <a:t>Liens entre l’efficacité parentale et les caractéristiques </a:t>
            </a:r>
            <a:r>
              <a:rPr lang="fr-CA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Goth Cn BT" pitchFamily="34" charset="0"/>
              </a:rPr>
              <a:t>parentales en </a:t>
            </a:r>
            <a:r>
              <a:rPr lang="fr-CA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Goth Cn BT" pitchFamily="34" charset="0"/>
              </a:rPr>
              <a:t>tenant compte du mode de collecte </a:t>
            </a:r>
            <a:r>
              <a:rPr lang="fr-CA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Goth Cn BT" pitchFamily="34" charset="0"/>
              </a:rPr>
              <a:t>(2)</a:t>
            </a:r>
            <a:endParaRPr lang="fr-CA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Goth Cn BT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879114" y="3645024"/>
            <a:ext cx="7272808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fr-CA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NewsGoth Cn BT" pitchFamily="34" charset="0"/>
              </a:rPr>
              <a:t>Concorde avec les résultats </a:t>
            </a:r>
            <a:r>
              <a:rPr lang="fr-CA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NewsGoth Cn BT" pitchFamily="34" charset="0"/>
              </a:rPr>
              <a:t>des analyses </a:t>
            </a:r>
            <a:r>
              <a:rPr lang="fr-CA" sz="20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NewsGoth Cn BT" pitchFamily="34" charset="0"/>
              </a:rPr>
              <a:t>bivariées</a:t>
            </a:r>
            <a:r>
              <a:rPr lang="fr-CA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NewsGoth Cn BT" pitchFamily="34" charset="0"/>
              </a:rPr>
              <a:t> </a:t>
            </a:r>
            <a:r>
              <a:rPr lang="fr-CA" dirty="0" smtClean="0"/>
              <a:t>: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fr-CA" sz="2000" dirty="0" smtClean="0">
                <a:solidFill>
                  <a:srgbClr val="0070C0"/>
                </a:solidFill>
                <a:latin typeface="NewsGoth Cn BT" pitchFamily="34" charset="0"/>
              </a:rPr>
              <a:t>Monoparentale :  sentiment d’efficacité fort </a:t>
            </a:r>
            <a:endParaRPr lang="fr-CA" sz="2000" dirty="0">
              <a:solidFill>
                <a:srgbClr val="0070C0"/>
              </a:solidFill>
              <a:latin typeface="NewsGoth Cn BT" pitchFamily="34" charset="0"/>
            </a:endParaRP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fr-CA" sz="2000" dirty="0" smtClean="0">
                <a:solidFill>
                  <a:srgbClr val="0070C0"/>
                </a:solidFill>
                <a:latin typeface="NewsGoth Cn BT" pitchFamily="34" charset="0"/>
              </a:rPr>
              <a:t>Téléphonique :  sentiment d’efficacité fort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fr-CA" sz="2000" dirty="0" smtClean="0">
                <a:solidFill>
                  <a:srgbClr val="0070C0"/>
                </a:solidFill>
                <a:latin typeface="NewsGoth Cn BT" pitchFamily="34" charset="0"/>
              </a:rPr>
              <a:t>Téléphonique :  monoparentale </a:t>
            </a:r>
            <a:endParaRPr lang="fr-CA" sz="2000" dirty="0">
              <a:solidFill>
                <a:srgbClr val="0070C0"/>
              </a:solidFill>
              <a:latin typeface="NewsGoth Cn BT" pitchFamily="34" charset="0"/>
            </a:endParaRPr>
          </a:p>
          <a:p>
            <a:r>
              <a:rPr lang="fr-CA" sz="2000" dirty="0">
                <a:solidFill>
                  <a:srgbClr val="0070C0"/>
                </a:solidFill>
                <a:latin typeface="NewsGoth Cn BT" pitchFamily="34" charset="0"/>
              </a:rPr>
              <a:t>	</a:t>
            </a:r>
            <a:r>
              <a:rPr lang="fr-CA" sz="2000" dirty="0" smtClean="0">
                <a:solidFill>
                  <a:srgbClr val="0070C0"/>
                </a:solidFill>
                <a:latin typeface="NewsGoth Cn BT" pitchFamily="34" charset="0"/>
              </a:rPr>
              <a:t>			</a:t>
            </a:r>
            <a:endParaRPr lang="fr-CA" sz="2000" dirty="0">
              <a:solidFill>
                <a:srgbClr val="0070C0"/>
              </a:solidFill>
              <a:latin typeface="NewsGoth Cn BT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884100" y="1700808"/>
            <a:ext cx="690358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NewsGoth Cn BT" pitchFamily="34" charset="0"/>
              </a:rPr>
              <a:t>Constat </a:t>
            </a:r>
            <a:r>
              <a:rPr lang="fr-CA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NewsGoth Cn BT" pitchFamily="34" charset="0"/>
              </a:rPr>
              <a:t>:</a:t>
            </a:r>
            <a:r>
              <a:rPr lang="fr-CA" sz="2800" dirty="0" smtClean="0"/>
              <a:t> </a:t>
            </a:r>
          </a:p>
          <a:p>
            <a:r>
              <a:rPr lang="fr-CA" sz="2000" dirty="0">
                <a:solidFill>
                  <a:srgbClr val="0070C0"/>
                </a:solidFill>
                <a:latin typeface="NewsGoth Cn BT" pitchFamily="34" charset="0"/>
              </a:rPr>
              <a:t>Le lien entre la structure familiale et le sentiment d’efficacité </a:t>
            </a:r>
            <a:r>
              <a:rPr lang="fr-CA" sz="2000" dirty="0" smtClean="0">
                <a:solidFill>
                  <a:srgbClr val="0070C0"/>
                </a:solidFill>
                <a:latin typeface="NewsGoth Cn BT" pitchFamily="34" charset="0"/>
              </a:rPr>
              <a:t>est atténué par le </a:t>
            </a:r>
            <a:r>
              <a:rPr lang="fr-CA" sz="2000" dirty="0">
                <a:solidFill>
                  <a:srgbClr val="0070C0"/>
                </a:solidFill>
                <a:latin typeface="NewsGoth Cn BT" pitchFamily="34" charset="0"/>
              </a:rPr>
              <a:t>mode de </a:t>
            </a:r>
            <a:r>
              <a:rPr lang="fr-CA" sz="2000" dirty="0" smtClean="0">
                <a:solidFill>
                  <a:srgbClr val="0070C0"/>
                </a:solidFill>
                <a:latin typeface="NewsGoth Cn BT" pitchFamily="34" charset="0"/>
              </a:rPr>
              <a:t>collecte. Dans ce modèle, le lien n’est plus significatif quand on tient compte du mode.</a:t>
            </a:r>
            <a:endParaRPr lang="fr-CA" sz="2000" dirty="0">
              <a:solidFill>
                <a:srgbClr val="0070C0"/>
              </a:solidFill>
              <a:latin typeface="NewsGoth Cn BT" pitchFamily="34" charset="0"/>
            </a:endParaRPr>
          </a:p>
        </p:txBody>
      </p:sp>
      <p:sp>
        <p:nvSpPr>
          <p:cNvPr id="2" name="Flèche vers le haut 1"/>
          <p:cNvSpPr/>
          <p:nvPr/>
        </p:nvSpPr>
        <p:spPr>
          <a:xfrm rot="877369">
            <a:off x="6239945" y="4143278"/>
            <a:ext cx="121158" cy="24460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6" name="Flèche vers le haut 5"/>
          <p:cNvSpPr/>
          <p:nvPr/>
        </p:nvSpPr>
        <p:spPr>
          <a:xfrm rot="877369">
            <a:off x="6114692" y="4669861"/>
            <a:ext cx="121158" cy="24460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9" name="Flèche vers le haut 8"/>
          <p:cNvSpPr/>
          <p:nvPr/>
        </p:nvSpPr>
        <p:spPr>
          <a:xfrm rot="877369">
            <a:off x="4900710" y="5096516"/>
            <a:ext cx="121158" cy="24460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09869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699792" y="158205"/>
            <a:ext cx="64087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Goth Cn BT" pitchFamily="34" charset="0"/>
              </a:rPr>
              <a:t>Analyse répétée pour l’indicateur de critique conjugale</a:t>
            </a:r>
            <a:endParaRPr lang="fr-CA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Goth Cn BT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744960" y="1412776"/>
            <a:ext cx="7715472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NewsGoth Cn BT" pitchFamily="34" charset="0"/>
              </a:rPr>
              <a:t>Critique du (de la) conjoint(e) quant à son rôle de parent</a:t>
            </a:r>
            <a:endParaRPr lang="fr-CA" sz="2000" b="1" dirty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NewsGoth Cn BT" pitchFamily="34" charset="0"/>
            </a:endParaRPr>
          </a:p>
          <a:p>
            <a:r>
              <a:rPr lang="fr-CA" dirty="0" smtClean="0"/>
              <a:t> </a:t>
            </a:r>
          </a:p>
          <a:p>
            <a:pPr>
              <a:spcAft>
                <a:spcPts val="1200"/>
              </a:spcAft>
            </a:pPr>
            <a:r>
              <a:rPr lang="fr-CA" dirty="0" smtClean="0">
                <a:solidFill>
                  <a:srgbClr val="0070C0"/>
                </a:solidFill>
                <a:latin typeface="NewsGoth Cn BT" pitchFamily="34" charset="0"/>
              </a:rPr>
              <a:t>Énoncé : Mon(ma</a:t>
            </a:r>
            <a:r>
              <a:rPr lang="fr-CA" dirty="0">
                <a:solidFill>
                  <a:srgbClr val="0070C0"/>
                </a:solidFill>
                <a:latin typeface="NewsGoth Cn BT" pitchFamily="34" charset="0"/>
              </a:rPr>
              <a:t>) conjoint(e) me critique quant à mon rôle de </a:t>
            </a:r>
            <a:r>
              <a:rPr lang="fr-CA" dirty="0" smtClean="0">
                <a:solidFill>
                  <a:srgbClr val="0070C0"/>
                </a:solidFill>
                <a:latin typeface="NewsGoth Cn BT" pitchFamily="34" charset="0"/>
              </a:rPr>
              <a:t>		              	 mère/père (au cours des 12 derniers mois) </a:t>
            </a:r>
          </a:p>
          <a:p>
            <a:pPr>
              <a:spcAft>
                <a:spcPts val="1200"/>
              </a:spcAft>
            </a:pPr>
            <a:endParaRPr lang="fr-CA" dirty="0" smtClean="0">
              <a:solidFill>
                <a:srgbClr val="0070C0"/>
              </a:solidFill>
              <a:latin typeface="NewsGoth Cn BT" pitchFamily="34" charset="0"/>
            </a:endParaRPr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8079512"/>
              </p:ext>
            </p:extLst>
          </p:nvPr>
        </p:nvGraphicFramePr>
        <p:xfrm>
          <a:off x="947218" y="3501008"/>
          <a:ext cx="6696743" cy="23042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94791"/>
                <a:gridCol w="1224136"/>
                <a:gridCol w="1152128"/>
                <a:gridCol w="1368152"/>
                <a:gridCol w="1357536"/>
              </a:tblGrid>
              <a:tr h="96142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600" dirty="0" smtClean="0">
                          <a:solidFill>
                            <a:schemeClr val="tx1"/>
                          </a:solidFill>
                          <a:effectLst/>
                        </a:rPr>
                        <a:t>Mode de </a:t>
                      </a:r>
                      <a:r>
                        <a:rPr lang="fr-CA" sz="1600" dirty="0">
                          <a:solidFill>
                            <a:schemeClr val="tx1"/>
                          </a:solidFill>
                          <a:effectLst/>
                        </a:rPr>
                        <a:t>collecte</a:t>
                      </a:r>
                      <a:endParaRPr lang="fr-CA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600" dirty="0" smtClean="0">
                          <a:solidFill>
                            <a:schemeClr val="tx1"/>
                          </a:solidFill>
                          <a:effectLst/>
                        </a:rPr>
                        <a:t>Jamais</a:t>
                      </a:r>
                      <a:endParaRPr lang="fr-CA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6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Rarement</a:t>
                      </a:r>
                      <a:endParaRPr lang="fr-CA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600" dirty="0" smtClean="0">
                          <a:solidFill>
                            <a:schemeClr val="tx1"/>
                          </a:solidFill>
                          <a:effectLst/>
                        </a:rPr>
                        <a:t>Parfois</a:t>
                      </a:r>
                      <a:endParaRPr lang="fr-CA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6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Souvent/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6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toujours</a:t>
                      </a:r>
                      <a:endParaRPr lang="fr-CA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3758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600" dirty="0">
                          <a:solidFill>
                            <a:schemeClr val="tx1"/>
                          </a:solidFill>
                          <a:effectLst/>
                        </a:rPr>
                        <a:t>Téléphonique</a:t>
                      </a:r>
                      <a:endParaRPr lang="fr-CA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43,8 %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27,2 %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21,4 %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6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7,6 %</a:t>
                      </a:r>
                    </a:p>
                  </a:txBody>
                  <a:tcPr marL="68580" marR="68580" marT="0" marB="0"/>
                </a:tc>
              </a:tr>
              <a:tr h="41147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600" dirty="0">
                          <a:solidFill>
                            <a:schemeClr val="tx1"/>
                          </a:solidFill>
                          <a:effectLst/>
                        </a:rPr>
                        <a:t>Web</a:t>
                      </a:r>
                      <a:endParaRPr lang="fr-CA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33,7 %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37,4 %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22,8 %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6,1 %</a:t>
                      </a:r>
                    </a:p>
                  </a:txBody>
                  <a:tcPr marL="68580" marR="68580" marT="0" marB="0"/>
                </a:tc>
              </a:tr>
              <a:tr h="49376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600" dirty="0"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  <a:endParaRPr lang="fr-CA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6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35,4 %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35,7 %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6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22,6 %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6,4 %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947217" y="3014831"/>
            <a:ext cx="66967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b="1" dirty="0">
                <a:solidFill>
                  <a:srgbClr val="0070C0"/>
                </a:solidFill>
                <a:latin typeface="NewsGoth Cn BT" pitchFamily="34" charset="0"/>
              </a:rPr>
              <a:t>Résultats selon le mode de collecte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954100" y="5949280"/>
            <a:ext cx="72971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400" dirty="0"/>
              <a:t>Note : </a:t>
            </a:r>
            <a:r>
              <a:rPr lang="fr-CA" sz="1400" dirty="0" smtClean="0"/>
              <a:t>Analyse sur les familles intactes ou recomposées seulement</a:t>
            </a:r>
            <a:endParaRPr lang="fr-CA" sz="1400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667174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627784" y="188640"/>
            <a:ext cx="65162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Goth Cn BT" pitchFamily="34" charset="0"/>
              </a:rPr>
              <a:t>Critique conjugale selon </a:t>
            </a:r>
            <a:r>
              <a:rPr lang="fr-CA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Goth Cn BT" pitchFamily="34" charset="0"/>
              </a:rPr>
              <a:t>les caractéristiques </a:t>
            </a:r>
            <a:r>
              <a:rPr lang="fr-CA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Goth Cn BT" pitchFamily="34" charset="0"/>
              </a:rPr>
              <a:t>parentales et en tenant compte du mode de collecte </a:t>
            </a:r>
            <a:endParaRPr lang="fr-CA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Goth Cn BT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826196" y="3624431"/>
            <a:ext cx="756084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fr-CA" sz="2000" b="1" dirty="0">
                <a:solidFill>
                  <a:srgbClr val="0070C0"/>
                </a:solidFill>
                <a:latin typeface="NewsGoth Cn BT" pitchFamily="34" charset="0"/>
              </a:rPr>
              <a:t>Résultats de l’analyse multinomiale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fr-CA" sz="2000" dirty="0" smtClean="0">
                <a:solidFill>
                  <a:srgbClr val="0070C0"/>
                </a:solidFill>
                <a:latin typeface="NewsGoth Cn BT" pitchFamily="34" charset="0"/>
              </a:rPr>
              <a:t>Une interaction significative pour l’âge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fr-CA" sz="2000" dirty="0" smtClean="0">
                <a:solidFill>
                  <a:srgbClr val="0070C0"/>
                </a:solidFill>
                <a:latin typeface="NewsGoth Cn BT" pitchFamily="34" charset="0"/>
              </a:rPr>
              <a:t>Toutes les autres variables explicatives demeurent significatives avec le mode de collecte dans le modèle sauf le diplôme.  </a:t>
            </a:r>
          </a:p>
          <a:p>
            <a:pPr marL="742950" lvl="1" indent="-28575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fr-CA" sz="1600" dirty="0" smtClean="0">
                <a:solidFill>
                  <a:srgbClr val="0070C0"/>
                </a:solidFill>
                <a:latin typeface="NewsGoth Cn BT" pitchFamily="34" charset="0"/>
              </a:rPr>
              <a:t>Aucun diplôme </a:t>
            </a:r>
            <a:r>
              <a:rPr lang="fr-CA" sz="1600" dirty="0">
                <a:solidFill>
                  <a:srgbClr val="0070C0"/>
                </a:solidFill>
                <a:latin typeface="NewsGoth Cn BT" pitchFamily="34" charset="0"/>
              </a:rPr>
              <a:t>: « jamais » critiqués</a:t>
            </a:r>
          </a:p>
          <a:p>
            <a:pPr marL="742950" lvl="1" indent="-28575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fr-CA" sz="1600" dirty="0" smtClean="0">
                <a:solidFill>
                  <a:srgbClr val="0070C0"/>
                </a:solidFill>
                <a:latin typeface="NewsGoth Cn BT" pitchFamily="34" charset="0"/>
              </a:rPr>
              <a:t>Téléphonique </a:t>
            </a:r>
            <a:r>
              <a:rPr lang="fr-CA" sz="1600" dirty="0">
                <a:solidFill>
                  <a:srgbClr val="0070C0"/>
                </a:solidFill>
                <a:latin typeface="NewsGoth Cn BT" pitchFamily="34" charset="0"/>
              </a:rPr>
              <a:t>: « jamais » critiqués</a:t>
            </a:r>
            <a:endParaRPr lang="fr-CA" sz="1600" dirty="0" smtClean="0">
              <a:solidFill>
                <a:srgbClr val="0070C0"/>
              </a:solidFill>
              <a:latin typeface="NewsGoth Cn BT" pitchFamily="34" charset="0"/>
            </a:endParaRPr>
          </a:p>
          <a:p>
            <a:pPr marL="742950" lvl="1" indent="-28575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fr-CA" sz="1600" dirty="0">
                <a:solidFill>
                  <a:srgbClr val="0070C0"/>
                </a:solidFill>
                <a:latin typeface="NewsGoth Cn BT" pitchFamily="34" charset="0"/>
              </a:rPr>
              <a:t>Téléphonique </a:t>
            </a:r>
            <a:r>
              <a:rPr lang="fr-CA" sz="1600" dirty="0" smtClean="0">
                <a:solidFill>
                  <a:srgbClr val="0070C0"/>
                </a:solidFill>
                <a:latin typeface="NewsGoth Cn BT" pitchFamily="34" charset="0"/>
              </a:rPr>
              <a:t>: aucun diplôme</a:t>
            </a:r>
            <a:endParaRPr lang="fr-CA" sz="2000" dirty="0">
              <a:solidFill>
                <a:srgbClr val="0070C0"/>
              </a:solidFill>
              <a:latin typeface="NewsGoth Cn BT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878038" y="2097400"/>
            <a:ext cx="69343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>
                <a:solidFill>
                  <a:srgbClr val="0070C0"/>
                </a:solidFill>
                <a:latin typeface="NewsGoth Cn BT" pitchFamily="34" charset="0"/>
              </a:rPr>
              <a:t>Résultats selon </a:t>
            </a:r>
            <a:r>
              <a:rPr lang="fr-CA" dirty="0" smtClean="0">
                <a:solidFill>
                  <a:srgbClr val="0070C0"/>
                </a:solidFill>
                <a:latin typeface="NewsGoth Cn BT" pitchFamily="34" charset="0"/>
              </a:rPr>
              <a:t>les caractéristiques parentales - lien significatif avec les variables suivantes : 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849810" y="1484784"/>
            <a:ext cx="732259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NewsGoth Cn BT" pitchFamily="34" charset="0"/>
              </a:rPr>
              <a:t>Critique </a:t>
            </a:r>
            <a:r>
              <a:rPr lang="fr-CA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NewsGoth Cn BT" pitchFamily="34" charset="0"/>
              </a:rPr>
              <a:t>du (de la) conjoint(e) quant à son rôle de parent </a:t>
            </a:r>
            <a:endParaRPr lang="fr-CA" sz="2000" b="1" dirty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NewsGoth Cn BT" pitchFamily="34" charset="0"/>
            </a:endParaRPr>
          </a:p>
          <a:p>
            <a:endParaRPr lang="fr-CA" dirty="0"/>
          </a:p>
        </p:txBody>
      </p:sp>
      <p:sp>
        <p:nvSpPr>
          <p:cNvPr id="3" name="ZoneTexte 2"/>
          <p:cNvSpPr txBox="1"/>
          <p:nvPr/>
        </p:nvSpPr>
        <p:spPr>
          <a:xfrm>
            <a:off x="971600" y="3343637"/>
            <a:ext cx="6840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CA" dirty="0"/>
          </a:p>
        </p:txBody>
      </p:sp>
      <p:cxnSp>
        <p:nvCxnSpPr>
          <p:cNvPr id="8" name="Connecteur droit 7"/>
          <p:cNvCxnSpPr/>
          <p:nvPr/>
        </p:nvCxnSpPr>
        <p:spPr>
          <a:xfrm>
            <a:off x="971600" y="3528303"/>
            <a:ext cx="6696000" cy="0"/>
          </a:xfrm>
          <a:prstGeom prst="line">
            <a:avLst/>
          </a:prstGeom>
          <a:ln w="19050" cmpd="sng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oneTexte 10"/>
          <p:cNvSpPr txBox="1"/>
          <p:nvPr/>
        </p:nvSpPr>
        <p:spPr>
          <a:xfrm>
            <a:off x="1691680" y="2763064"/>
            <a:ext cx="497544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600" dirty="0">
                <a:solidFill>
                  <a:srgbClr val="0070C0"/>
                </a:solidFill>
                <a:latin typeface="NewsGoth Cn BT" pitchFamily="34" charset="0"/>
              </a:rPr>
              <a:t>Age, sexe, lieu de naissance, diplôme, </a:t>
            </a:r>
            <a:endParaRPr lang="fr-CA" sz="1600" dirty="0" smtClean="0">
              <a:solidFill>
                <a:srgbClr val="0070C0"/>
              </a:solidFill>
              <a:latin typeface="NewsGoth Cn BT" pitchFamily="34" charset="0"/>
            </a:endParaRPr>
          </a:p>
          <a:p>
            <a:r>
              <a:rPr lang="fr-CA" sz="1600" dirty="0" smtClean="0">
                <a:solidFill>
                  <a:srgbClr val="0070C0"/>
                </a:solidFill>
                <a:latin typeface="NewsGoth Cn BT" pitchFamily="34" charset="0"/>
              </a:rPr>
              <a:t>perception </a:t>
            </a:r>
            <a:r>
              <a:rPr lang="fr-CA" sz="1600" dirty="0">
                <a:solidFill>
                  <a:srgbClr val="0070C0"/>
                </a:solidFill>
                <a:latin typeface="NewsGoth Cn BT" pitchFamily="34" charset="0"/>
              </a:rPr>
              <a:t>de l’état de </a:t>
            </a:r>
            <a:r>
              <a:rPr lang="fr-CA" sz="1600" dirty="0" smtClean="0">
                <a:solidFill>
                  <a:srgbClr val="0070C0"/>
                </a:solidFill>
                <a:latin typeface="NewsGoth Cn BT" pitchFamily="34" charset="0"/>
              </a:rPr>
              <a:t>santé</a:t>
            </a:r>
            <a:r>
              <a:rPr lang="fr-CA" sz="1600" dirty="0">
                <a:solidFill>
                  <a:srgbClr val="0070C0"/>
                </a:solidFill>
                <a:latin typeface="NewsGoth Cn BT" pitchFamily="34" charset="0"/>
              </a:rPr>
              <a:t>, MFR et nb d’enfants.</a:t>
            </a:r>
          </a:p>
          <a:p>
            <a:endParaRPr lang="fr-CA" dirty="0"/>
          </a:p>
        </p:txBody>
      </p:sp>
      <p:sp>
        <p:nvSpPr>
          <p:cNvPr id="9" name="Flèche vers le haut 8"/>
          <p:cNvSpPr/>
          <p:nvPr/>
        </p:nvSpPr>
        <p:spPr>
          <a:xfrm rot="877369">
            <a:off x="5067931" y="5302788"/>
            <a:ext cx="121158" cy="24460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0" name="Flèche vers le haut 9"/>
          <p:cNvSpPr/>
          <p:nvPr/>
        </p:nvSpPr>
        <p:spPr>
          <a:xfrm rot="877369">
            <a:off x="4888946" y="5667525"/>
            <a:ext cx="121158" cy="24460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2" name="Flèche vers le haut 11"/>
          <p:cNvSpPr/>
          <p:nvPr/>
        </p:nvSpPr>
        <p:spPr>
          <a:xfrm rot="877369">
            <a:off x="4449491" y="6024934"/>
            <a:ext cx="121158" cy="24460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62109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851920" y="297051"/>
            <a:ext cx="59046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3200" b="1" dirty="0" smtClean="0">
                <a:solidFill>
                  <a:srgbClr val="F3F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Goth Cn BT"/>
              </a:rPr>
              <a:t>Conclusion</a:t>
            </a:r>
            <a:endParaRPr lang="fr-CA" sz="3200" b="1" dirty="0">
              <a:solidFill>
                <a:srgbClr val="F3F6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Goth Cn BT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744960" y="2060848"/>
            <a:ext cx="756084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2400"/>
              </a:spcBef>
              <a:buFont typeface="Wingdings" panose="05000000000000000000" pitchFamily="2" charset="2"/>
              <a:buChar char="q"/>
            </a:pPr>
            <a:r>
              <a:rPr lang="fr-CA" sz="2000" dirty="0" smtClean="0">
                <a:solidFill>
                  <a:srgbClr val="0070C0"/>
                </a:solidFill>
                <a:latin typeface="NewsGoth Cn BT" pitchFamily="34" charset="0"/>
              </a:rPr>
              <a:t>Dans ces analyses, la plupart des liens significatifs entre les  variables analysées demeurent lorsque quand on tient compte du mode de collecte</a:t>
            </a:r>
          </a:p>
          <a:p>
            <a:pPr marL="457200" indent="-457200">
              <a:spcBef>
                <a:spcPts val="2400"/>
              </a:spcBef>
              <a:buFont typeface="Wingdings" panose="05000000000000000000" pitchFamily="2" charset="2"/>
              <a:buChar char="q"/>
            </a:pPr>
            <a:r>
              <a:rPr lang="fr-CA" sz="2000" dirty="0" smtClean="0">
                <a:solidFill>
                  <a:srgbClr val="0070C0"/>
                </a:solidFill>
                <a:latin typeface="NewsGoth Cn BT" pitchFamily="34" charset="0"/>
              </a:rPr>
              <a:t>Dans le cas d’un lien qui devient non significatif – en tenir compte dans les analyses </a:t>
            </a:r>
            <a:r>
              <a:rPr lang="fr-CA" sz="2000" dirty="0" smtClean="0">
                <a:solidFill>
                  <a:srgbClr val="0070C0"/>
                </a:solidFill>
                <a:latin typeface="NewsGoth Cn BT" pitchFamily="34" charset="0"/>
              </a:rPr>
              <a:t>ultérieures avec </a:t>
            </a:r>
            <a:r>
              <a:rPr lang="fr-CA" sz="2000" dirty="0" smtClean="0">
                <a:solidFill>
                  <a:srgbClr val="0070C0"/>
                </a:solidFill>
                <a:latin typeface="NewsGoth Cn BT" pitchFamily="34" charset="0"/>
              </a:rPr>
              <a:t>ces variables. </a:t>
            </a:r>
          </a:p>
          <a:p>
            <a:pPr marL="457200" indent="-457200">
              <a:spcBef>
                <a:spcPts val="2400"/>
              </a:spcBef>
              <a:buFont typeface="Wingdings" panose="05000000000000000000" pitchFamily="2" charset="2"/>
              <a:buChar char="q"/>
            </a:pPr>
            <a:r>
              <a:rPr lang="fr-CA" sz="2000" dirty="0" smtClean="0">
                <a:solidFill>
                  <a:srgbClr val="0070C0"/>
                </a:solidFill>
                <a:latin typeface="NewsGoth Cn BT" pitchFamily="34" charset="0"/>
              </a:rPr>
              <a:t>Choix des variables à examiner : les </a:t>
            </a:r>
            <a:r>
              <a:rPr lang="fr-CA" sz="2000" dirty="0">
                <a:solidFill>
                  <a:srgbClr val="0070C0"/>
                </a:solidFill>
                <a:latin typeface="NewsGoth Cn BT" pitchFamily="34" charset="0"/>
              </a:rPr>
              <a:t>indicateurs plus susceptibles d’être affectés par le mode de </a:t>
            </a:r>
            <a:r>
              <a:rPr lang="fr-CA" sz="2000" dirty="0" smtClean="0">
                <a:solidFill>
                  <a:srgbClr val="0070C0"/>
                </a:solidFill>
                <a:latin typeface="NewsGoth Cn BT" pitchFamily="34" charset="0"/>
              </a:rPr>
              <a:t>collecte</a:t>
            </a:r>
          </a:p>
          <a:p>
            <a:pPr marL="457200" indent="-457200">
              <a:spcBef>
                <a:spcPts val="2400"/>
              </a:spcBef>
              <a:buFont typeface="Wingdings" panose="05000000000000000000" pitchFamily="2" charset="2"/>
              <a:buChar char="q"/>
            </a:pPr>
            <a:r>
              <a:rPr lang="fr-CA" sz="2000" dirty="0" smtClean="0">
                <a:solidFill>
                  <a:srgbClr val="0070C0"/>
                </a:solidFill>
                <a:latin typeface="NewsGoth Cn BT" pitchFamily="34" charset="0"/>
              </a:rPr>
              <a:t>Malgré </a:t>
            </a:r>
            <a:r>
              <a:rPr lang="fr-CA" sz="2000" dirty="0">
                <a:solidFill>
                  <a:srgbClr val="0070C0"/>
                </a:solidFill>
                <a:latin typeface="NewsGoth Cn BT" pitchFamily="34" charset="0"/>
              </a:rPr>
              <a:t>les effets possibles </a:t>
            </a:r>
            <a:r>
              <a:rPr lang="fr-CA" sz="2000" dirty="0" smtClean="0">
                <a:solidFill>
                  <a:srgbClr val="0070C0"/>
                </a:solidFill>
                <a:latin typeface="NewsGoth Cn BT" pitchFamily="34" charset="0"/>
              </a:rPr>
              <a:t>du multimode : conserver le mode </a:t>
            </a:r>
            <a:r>
              <a:rPr lang="fr-CA" sz="2000" dirty="0">
                <a:solidFill>
                  <a:srgbClr val="0070C0"/>
                </a:solidFill>
                <a:latin typeface="NewsGoth Cn BT" pitchFamily="34" charset="0"/>
              </a:rPr>
              <a:t>de collecte </a:t>
            </a:r>
            <a:r>
              <a:rPr lang="fr-CA" sz="2000" dirty="0" smtClean="0">
                <a:solidFill>
                  <a:srgbClr val="0070C0"/>
                </a:solidFill>
                <a:latin typeface="NewsGoth Cn BT" pitchFamily="34" charset="0"/>
              </a:rPr>
              <a:t>complémentaire</a:t>
            </a:r>
          </a:p>
        </p:txBody>
      </p:sp>
    </p:spTree>
    <p:extLst>
      <p:ext uri="{BB962C8B-B14F-4D97-AF65-F5344CB8AC3E}">
        <p14:creationId xmlns:p14="http://schemas.microsoft.com/office/powerpoint/2010/main" val="1675461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547664" y="2060848"/>
            <a:ext cx="655272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4000" dirty="0">
                <a:solidFill>
                  <a:srgbClr val="0070C0"/>
                </a:solidFill>
                <a:latin typeface="NewsGoth Cn BT" pitchFamily="34" charset="0"/>
              </a:rPr>
              <a:t>FIN </a:t>
            </a:r>
          </a:p>
          <a:p>
            <a:pPr algn="ctr"/>
            <a:endParaRPr lang="fr-CA" sz="4000" dirty="0">
              <a:solidFill>
                <a:srgbClr val="0070C0"/>
              </a:solidFill>
              <a:latin typeface="NewsGoth Cn BT" pitchFamily="34" charset="0"/>
            </a:endParaRPr>
          </a:p>
          <a:p>
            <a:pPr algn="ctr"/>
            <a:endParaRPr lang="fr-CA" sz="4000" dirty="0">
              <a:solidFill>
                <a:srgbClr val="0070C0"/>
              </a:solidFill>
              <a:latin typeface="NewsGoth Cn BT" pitchFamily="34" charset="0"/>
            </a:endParaRPr>
          </a:p>
          <a:p>
            <a:pPr algn="ctr"/>
            <a:r>
              <a:rPr lang="fr-CA" sz="4000" dirty="0">
                <a:solidFill>
                  <a:srgbClr val="0070C0"/>
                </a:solidFill>
                <a:latin typeface="NewsGoth Cn BT" pitchFamily="34" charset="0"/>
              </a:rPr>
              <a:t>Questions</a:t>
            </a:r>
          </a:p>
          <a:p>
            <a:endParaRPr lang="fr-CA" sz="4000" dirty="0"/>
          </a:p>
        </p:txBody>
      </p:sp>
    </p:spTree>
    <p:extLst>
      <p:ext uri="{BB962C8B-B14F-4D97-AF65-F5344CB8AC3E}">
        <p14:creationId xmlns:p14="http://schemas.microsoft.com/office/powerpoint/2010/main" val="643537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131840" y="332655"/>
            <a:ext cx="54726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Goth Cn BT"/>
              </a:rPr>
              <a:t>Plan de la présentation</a:t>
            </a:r>
            <a:endParaRPr lang="fr-CA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Goth Cn BT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043608" y="1340768"/>
            <a:ext cx="7344816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fr-CA" b="1" dirty="0">
                <a:solidFill>
                  <a:srgbClr val="0070C0"/>
                </a:solidFill>
                <a:latin typeface="NewsGoth Cn BT" pitchFamily="34" charset="0"/>
              </a:rPr>
              <a:t>Description de l’enquête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fr-CA" b="1" dirty="0">
                <a:solidFill>
                  <a:srgbClr val="0070C0"/>
                </a:solidFill>
                <a:latin typeface="NewsGoth Cn BT" pitchFamily="34" charset="0"/>
              </a:rPr>
              <a:t>Mode de collecte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fr-CA" b="1" dirty="0">
                <a:solidFill>
                  <a:srgbClr val="0070C0"/>
                </a:solidFill>
                <a:latin typeface="NewsGoth Cn BT" pitchFamily="34" charset="0"/>
              </a:rPr>
              <a:t>Taux de </a:t>
            </a:r>
            <a:r>
              <a:rPr lang="fr-CA" b="1" dirty="0" smtClean="0">
                <a:solidFill>
                  <a:srgbClr val="0070C0"/>
                </a:solidFill>
                <a:latin typeface="NewsGoth Cn BT" pitchFamily="34" charset="0"/>
              </a:rPr>
              <a:t>réponse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fr-CA" b="1" dirty="0" smtClean="0">
                <a:solidFill>
                  <a:srgbClr val="0070C0"/>
                </a:solidFill>
                <a:latin typeface="NewsGoth Cn BT" pitchFamily="34" charset="0"/>
              </a:rPr>
              <a:t>Caractéristiques sociodémographiques selon le mode de collecte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fr-CA" b="1" dirty="0" smtClean="0">
                <a:solidFill>
                  <a:srgbClr val="0070C0"/>
                </a:solidFill>
                <a:latin typeface="NewsGoth Cn BT" pitchFamily="34" charset="0"/>
              </a:rPr>
              <a:t>Indicateur d’efficacité parentale</a:t>
            </a:r>
            <a:r>
              <a:rPr lang="fr-CA" b="1" dirty="0">
                <a:solidFill>
                  <a:srgbClr val="0070C0"/>
                </a:solidFill>
                <a:latin typeface="NewsGoth Cn BT" pitchFamily="34" charset="0"/>
              </a:rPr>
              <a:t> </a:t>
            </a:r>
            <a:r>
              <a:rPr lang="fr-CA" b="1" dirty="0" smtClean="0">
                <a:solidFill>
                  <a:srgbClr val="0070C0"/>
                </a:solidFill>
                <a:latin typeface="NewsGoth Cn BT" pitchFamily="34" charset="0"/>
              </a:rPr>
              <a:t>selon </a:t>
            </a:r>
            <a:r>
              <a:rPr lang="fr-CA" b="1" dirty="0">
                <a:solidFill>
                  <a:srgbClr val="0070C0"/>
                </a:solidFill>
                <a:latin typeface="NewsGoth Cn BT" pitchFamily="34" charset="0"/>
              </a:rPr>
              <a:t>le mode de collecte </a:t>
            </a:r>
            <a:r>
              <a:rPr lang="fr-CA" b="1" dirty="0" smtClean="0">
                <a:solidFill>
                  <a:srgbClr val="0070C0"/>
                </a:solidFill>
                <a:latin typeface="NewsGoth Cn BT" pitchFamily="34" charset="0"/>
              </a:rPr>
              <a:t> 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fr-CA" b="1" dirty="0" smtClean="0">
                <a:solidFill>
                  <a:srgbClr val="0070C0"/>
                </a:solidFill>
                <a:latin typeface="NewsGoth Cn BT" pitchFamily="34" charset="0"/>
              </a:rPr>
              <a:t>Caractéristiques parentales associées à l’efficacité parentale</a:t>
            </a:r>
            <a:endParaRPr lang="fr-CA" b="1" dirty="0">
              <a:solidFill>
                <a:srgbClr val="0070C0"/>
              </a:solidFill>
              <a:latin typeface="NewsGoth Cn BT" pitchFamily="34" charset="0"/>
            </a:endParaRP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fr-CA" b="1" dirty="0">
                <a:solidFill>
                  <a:srgbClr val="0070C0"/>
                </a:solidFill>
                <a:latin typeface="NewsGoth Cn BT" pitchFamily="34" charset="0"/>
              </a:rPr>
              <a:t>Liens entre l’efficacité parentale et les caractéristiques parentales en tenant compte du mode de collecte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fr-CA" b="1" dirty="0">
                <a:solidFill>
                  <a:srgbClr val="0070C0"/>
                </a:solidFill>
                <a:latin typeface="NewsGoth Cn BT" pitchFamily="34" charset="0"/>
              </a:rPr>
              <a:t>Analyse répétée avec l’indicateur de critique conjugale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fr-CA" b="1" dirty="0">
                <a:solidFill>
                  <a:srgbClr val="0070C0"/>
                </a:solidFill>
                <a:latin typeface="NewsGoth Cn BT" pitchFamily="34" charset="0"/>
              </a:rPr>
              <a:t>Conclusion</a:t>
            </a:r>
          </a:p>
        </p:txBody>
      </p:sp>
    </p:spTree>
    <p:extLst>
      <p:ext uri="{BB962C8B-B14F-4D97-AF65-F5344CB8AC3E}">
        <p14:creationId xmlns:p14="http://schemas.microsoft.com/office/powerpoint/2010/main" val="2299467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843808" y="260648"/>
            <a:ext cx="59766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Goth Cn BT"/>
              </a:rPr>
              <a:t>Description de l’enquête</a:t>
            </a:r>
          </a:p>
          <a:p>
            <a:endParaRPr lang="fr-CA" dirty="0"/>
          </a:p>
        </p:txBody>
      </p:sp>
      <p:sp>
        <p:nvSpPr>
          <p:cNvPr id="3" name="ZoneTexte 2"/>
          <p:cNvSpPr txBox="1"/>
          <p:nvPr/>
        </p:nvSpPr>
        <p:spPr>
          <a:xfrm>
            <a:off x="1043608" y="1700808"/>
            <a:ext cx="6840760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fr-CA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NewsGoth Cn BT" pitchFamily="34" charset="0"/>
              </a:rPr>
              <a:t>Enquête québécoise sur l’expérience des parents d’enfants de 0 à 5 ans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fr-CA" sz="2400" b="1" dirty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NewsGoth Cn BT" pitchFamily="34" charset="0"/>
            </a:endParaRP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fr-CA" sz="2400" b="1" dirty="0" smtClean="0">
                <a:solidFill>
                  <a:srgbClr val="0070C0"/>
                </a:solidFill>
                <a:latin typeface="NewsGoth Cn BT" pitchFamily="34" charset="0"/>
              </a:rPr>
              <a:t>Objectifs de l’enquête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fr-CA" sz="2400" b="1" dirty="0" smtClean="0">
                <a:solidFill>
                  <a:srgbClr val="0070C0"/>
                </a:solidFill>
                <a:latin typeface="NewsGoth Cn BT" pitchFamily="34" charset="0"/>
              </a:rPr>
              <a:t>Population visée</a:t>
            </a:r>
            <a:endParaRPr lang="fr-CA" sz="2400" b="1" dirty="0">
              <a:solidFill>
                <a:srgbClr val="0070C0"/>
              </a:solidFill>
              <a:latin typeface="NewsGoth Cn BT" pitchFamily="34" charset="0"/>
            </a:endParaRP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fr-CA" sz="2400" b="1" dirty="0" smtClean="0">
                <a:solidFill>
                  <a:srgbClr val="0070C0"/>
                </a:solidFill>
                <a:latin typeface="NewsGoth Cn BT" pitchFamily="34" charset="0"/>
              </a:rPr>
              <a:t>Taille de l’échantillon (n=23 693)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fr-CA" sz="2400" b="1" dirty="0" smtClean="0">
                <a:solidFill>
                  <a:srgbClr val="0070C0"/>
                </a:solidFill>
                <a:latin typeface="NewsGoth Cn BT" pitchFamily="34" charset="0"/>
              </a:rPr>
              <a:t>Période de collecte (janvier à mai 2015)</a:t>
            </a:r>
            <a:endParaRPr lang="fr-CA" sz="2400" b="1" dirty="0">
              <a:solidFill>
                <a:srgbClr val="0070C0"/>
              </a:solidFill>
              <a:latin typeface="NewsGoth Cn BT" pitchFamily="34" charset="0"/>
            </a:endParaRP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fr-CA" sz="2400" b="1" dirty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NewsGoth Cn BT" pitchFamily="34" charset="0"/>
            </a:endParaRP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775525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3707904" y="260648"/>
            <a:ext cx="4536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Goth Cn BT"/>
              </a:rPr>
              <a:t>Mode de collecte</a:t>
            </a:r>
            <a:endParaRPr lang="fr-CA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Goth Cn BT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971600" y="2564904"/>
            <a:ext cx="727280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fr-CA" sz="2400" b="1" dirty="0" smtClean="0">
                <a:solidFill>
                  <a:srgbClr val="0070C0"/>
                </a:solidFill>
                <a:latin typeface="NewsGoth Cn BT" pitchFamily="34" charset="0"/>
              </a:rPr>
              <a:t>Multimode (Web et téléphonique) avec focus Web – adapté à cette enquête</a:t>
            </a:r>
          </a:p>
          <a:p>
            <a:pPr>
              <a:spcBef>
                <a:spcPts val="0"/>
              </a:spcBef>
            </a:pPr>
            <a:endParaRPr lang="fr-CA" sz="2400" b="1" dirty="0" smtClean="0">
              <a:solidFill>
                <a:srgbClr val="0070C0"/>
              </a:solidFill>
              <a:latin typeface="NewsGoth Cn BT" pitchFamily="34" charset="0"/>
            </a:endParaRPr>
          </a:p>
          <a:p>
            <a:pPr marL="800100" lvl="1" indent="-342900"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fr-CA" sz="2000" b="1" dirty="0" smtClean="0">
                <a:solidFill>
                  <a:srgbClr val="0070C0"/>
                </a:solidFill>
                <a:latin typeface="NewsGoth Cn BT" pitchFamily="34" charset="0"/>
              </a:rPr>
              <a:t>Jeunes familles</a:t>
            </a:r>
          </a:p>
          <a:p>
            <a:pPr marL="800100" lvl="1" indent="-342900"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fr-CA" sz="2000" b="1" dirty="0" smtClean="0">
                <a:solidFill>
                  <a:srgbClr val="0070C0"/>
                </a:solidFill>
                <a:latin typeface="NewsGoth Cn BT" pitchFamily="34" charset="0"/>
              </a:rPr>
              <a:t>Long questionnaire</a:t>
            </a:r>
          </a:p>
          <a:p>
            <a:pPr marL="800100" lvl="1" indent="-342900"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fr-CA" sz="2000" b="1" dirty="0" smtClean="0">
                <a:solidFill>
                  <a:srgbClr val="0070C0"/>
                </a:solidFill>
                <a:latin typeface="NewsGoth Cn BT" pitchFamily="34" charset="0"/>
              </a:rPr>
              <a:t>Option téléphonique</a:t>
            </a:r>
          </a:p>
          <a:p>
            <a:pPr>
              <a:spcBef>
                <a:spcPts val="1200"/>
              </a:spcBef>
            </a:pPr>
            <a:endParaRPr lang="fr-CA" sz="2400" b="1" dirty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NewsGoth Cn BT" pitchFamily="34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971600" y="1484784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Goth Cn BT"/>
              </a:rPr>
              <a:t>Mode de collecte</a:t>
            </a:r>
            <a:endParaRPr lang="fr-CA" sz="28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Goth Cn BT"/>
            </a:endParaRPr>
          </a:p>
        </p:txBody>
      </p:sp>
    </p:spTree>
    <p:extLst>
      <p:ext uri="{BB962C8B-B14F-4D97-AF65-F5344CB8AC3E}">
        <p14:creationId xmlns:p14="http://schemas.microsoft.com/office/powerpoint/2010/main" val="3203831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3483124" y="260647"/>
            <a:ext cx="51845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3600" b="1" dirty="0" smtClean="0">
                <a:solidFill>
                  <a:schemeClr val="bg1"/>
                </a:solidFill>
                <a:latin typeface="NewsGoth Cn BT"/>
              </a:rPr>
              <a:t>Taux de réponse</a:t>
            </a:r>
            <a:endParaRPr lang="fr-CA" sz="3600" dirty="0">
              <a:solidFill>
                <a:schemeClr val="bg1"/>
              </a:solidFill>
              <a:latin typeface="NewsGoth Cn BT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902414" y="1628800"/>
            <a:ext cx="68407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fr-CA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NewsGoth Cn BT" pitchFamily="34" charset="0"/>
              </a:rPr>
              <a:t>Taux de réponse anticipé et obtenu</a:t>
            </a:r>
            <a:endParaRPr lang="fr-CA" sz="2800" b="1" dirty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NewsGoth Cn BT" pitchFamily="34" charset="0"/>
            </a:endParaRP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5311541"/>
              </p:ext>
            </p:extLst>
          </p:nvPr>
        </p:nvGraphicFramePr>
        <p:xfrm>
          <a:off x="897458" y="2332845"/>
          <a:ext cx="7346950" cy="3326195"/>
        </p:xfrm>
        <a:graphic>
          <a:graphicData uri="http://schemas.openxmlformats.org/drawingml/2006/table">
            <a:tbl>
              <a:tblPr/>
              <a:tblGrid>
                <a:gridCol w="3523359"/>
                <a:gridCol w="1224136"/>
                <a:gridCol w="1080120"/>
                <a:gridCol w="1519335"/>
              </a:tblGrid>
              <a:tr h="57919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4" marR="91444"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4" marR="91444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4" marR="91444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4" marR="91444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9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altLang="en-US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Taux de réponse anticipé</a:t>
                      </a:r>
                    </a:p>
                  </a:txBody>
                  <a:tcPr marL="91444" marR="91444"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4000">
                          <a:schemeClr val="accent5"/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60%</a:t>
                      </a:r>
                      <a:endParaRPr kumimoji="0" lang="fr-CA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1444" marR="91444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4000">
                          <a:schemeClr val="accent5"/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CA" altLang="en-US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1444" marR="91444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4000">
                          <a:schemeClr val="accent5"/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CA" altLang="en-US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1444" marR="91444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4000">
                          <a:schemeClr val="accent5"/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3976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4" marR="91444"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CA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1444" marR="91444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Web</a:t>
                      </a:r>
                    </a:p>
                  </a:txBody>
                  <a:tcPr marL="91444" marR="91444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Téléphonique</a:t>
                      </a:r>
                    </a:p>
                  </a:txBody>
                  <a:tcPr marL="91444" marR="91444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171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CA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Répartition selon mode de collecte</a:t>
                      </a:r>
                    </a:p>
                  </a:txBody>
                  <a:tcPr marL="91444" marR="91444"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CA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1444" marR="91444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60%</a:t>
                      </a:r>
                    </a:p>
                  </a:txBody>
                  <a:tcPr marL="91444" marR="91444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40%</a:t>
                      </a:r>
                    </a:p>
                  </a:txBody>
                  <a:tcPr marL="91444" marR="91444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33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altLang="en-US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Taux de réponse obtenu</a:t>
                      </a:r>
                    </a:p>
                  </a:txBody>
                  <a:tcPr marL="91444" marR="91444"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4000">
                          <a:schemeClr val="accent5"/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65,8%</a:t>
                      </a:r>
                      <a:endParaRPr kumimoji="0" lang="fr-CA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1444" marR="91444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4000">
                          <a:schemeClr val="accent5"/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CA" altLang="en-US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1444" marR="91444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4000">
                          <a:schemeClr val="accent5"/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CA" altLang="en-US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1444" marR="91444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4000">
                          <a:schemeClr val="accent5"/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4217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4" marR="91444"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CA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1444" marR="91444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Web</a:t>
                      </a:r>
                    </a:p>
                  </a:txBody>
                  <a:tcPr marL="91444" marR="91444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Téléphonique</a:t>
                      </a:r>
                    </a:p>
                  </a:txBody>
                  <a:tcPr marL="91444" marR="91444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8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CA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Répartition selon mode de collecte</a:t>
                      </a:r>
                    </a:p>
                  </a:txBody>
                  <a:tcPr marL="91444" marR="91444"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CA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1444" marR="91444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80%</a:t>
                      </a:r>
                    </a:p>
                  </a:txBody>
                  <a:tcPr marL="91444" marR="91444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20%</a:t>
                      </a:r>
                    </a:p>
                  </a:txBody>
                  <a:tcPr marL="91444" marR="91444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ZoneTexte 3"/>
          <p:cNvSpPr txBox="1"/>
          <p:nvPr/>
        </p:nvSpPr>
        <p:spPr>
          <a:xfrm>
            <a:off x="902414" y="5949280"/>
            <a:ext cx="72699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400" dirty="0"/>
              <a:t>Note :</a:t>
            </a:r>
            <a:r>
              <a:rPr lang="fr-CA" dirty="0" smtClean="0"/>
              <a:t> </a:t>
            </a:r>
            <a:r>
              <a:rPr lang="fr-CA" sz="1400" dirty="0" smtClean="0"/>
              <a:t>Exclut les répondants avec un mode Web mixte</a:t>
            </a:r>
            <a:endParaRPr lang="fr-CA" sz="1400" dirty="0"/>
          </a:p>
        </p:txBody>
      </p:sp>
    </p:spTree>
    <p:extLst>
      <p:ext uri="{BB962C8B-B14F-4D97-AF65-F5344CB8AC3E}">
        <p14:creationId xmlns:p14="http://schemas.microsoft.com/office/powerpoint/2010/main" val="2184525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2627784" y="116632"/>
            <a:ext cx="65162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fr-CA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NewsGoth Cn BT" pitchFamily="34" charset="0"/>
              </a:rPr>
              <a:t>Caractéristiques sociodémographiques selon le mode de </a:t>
            </a:r>
            <a:r>
              <a:rPr lang="fr-CA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NewsGoth Cn BT" pitchFamily="34" charset="0"/>
              </a:rPr>
              <a:t>collecte (1)</a:t>
            </a:r>
            <a:endParaRPr lang="fr-CA" sz="2400" dirty="0">
              <a:solidFill>
                <a:schemeClr val="bg1"/>
              </a:solidFill>
              <a:latin typeface="NewsGoth Cn BT"/>
            </a:endParaRPr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1714174"/>
              </p:ext>
            </p:extLst>
          </p:nvPr>
        </p:nvGraphicFramePr>
        <p:xfrm>
          <a:off x="1043608" y="2348880"/>
          <a:ext cx="6840760" cy="35981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06654"/>
                <a:gridCol w="1635416"/>
                <a:gridCol w="1198690"/>
              </a:tblGrid>
              <a:tr h="3208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100" dirty="0">
                          <a:solidFill>
                            <a:srgbClr val="00B050"/>
                          </a:solidFill>
                          <a:effectLst/>
                        </a:rPr>
                        <a:t> </a:t>
                      </a:r>
                      <a:endParaRPr lang="fr-CA" sz="11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100" dirty="0" smtClean="0">
                          <a:solidFill>
                            <a:srgbClr val="00B050"/>
                          </a:solidFill>
                          <a:effectLst/>
                        </a:rPr>
                        <a:t>TÉLÉPHONIQUE</a:t>
                      </a:r>
                      <a:endParaRPr lang="fr-CA" sz="1100" dirty="0">
                        <a:solidFill>
                          <a:srgbClr val="00B050"/>
                        </a:solidFill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100" dirty="0" smtClean="0">
                          <a:solidFill>
                            <a:srgbClr val="00B050"/>
                          </a:solidFill>
                          <a:effectLst/>
                        </a:rPr>
                        <a:t>WEB</a:t>
                      </a:r>
                      <a:endParaRPr lang="fr-CA" sz="1100" dirty="0">
                        <a:solidFill>
                          <a:srgbClr val="00B050"/>
                        </a:solidFill>
                        <a:effectLst/>
                      </a:endParaRPr>
                    </a:p>
                  </a:txBody>
                  <a:tcPr marL="68580" marR="68580" marT="0" marB="0"/>
                </a:tc>
              </a:tr>
              <a:tr h="18323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100" dirty="0">
                          <a:solidFill>
                            <a:schemeClr val="tx1"/>
                          </a:solidFill>
                          <a:effectLst/>
                        </a:rPr>
                        <a:t>ÂGE </a:t>
                      </a:r>
                      <a:r>
                        <a:rPr lang="fr-CA" sz="1100" dirty="0" smtClean="0">
                          <a:solidFill>
                            <a:schemeClr val="tx1"/>
                          </a:solidFill>
                          <a:effectLst/>
                        </a:rPr>
                        <a:t>DES PARENTS</a:t>
                      </a:r>
                      <a:endParaRPr lang="fr-CA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100" dirty="0">
                          <a:effectLst/>
                        </a:rPr>
                        <a:t> </a:t>
                      </a:r>
                      <a:endParaRPr lang="fr-C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100">
                          <a:effectLst/>
                        </a:rPr>
                        <a:t> </a:t>
                      </a:r>
                      <a:endParaRPr lang="fr-C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100" dirty="0">
                          <a:solidFill>
                            <a:srgbClr val="00B050"/>
                          </a:solidFill>
                          <a:effectLst/>
                        </a:rPr>
                        <a:t>24 </a:t>
                      </a:r>
                      <a:r>
                        <a:rPr lang="fr-CA" sz="1100" dirty="0" smtClean="0">
                          <a:solidFill>
                            <a:srgbClr val="00B050"/>
                          </a:solidFill>
                          <a:effectLst/>
                        </a:rPr>
                        <a:t>ans ou moins</a:t>
                      </a:r>
                      <a:endParaRPr lang="fr-CA" sz="11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100" dirty="0">
                          <a:solidFill>
                            <a:srgbClr val="FF0000"/>
                          </a:solidFill>
                          <a:effectLst/>
                        </a:rPr>
                        <a:t>6,8</a:t>
                      </a:r>
                      <a:r>
                        <a:rPr lang="fr-CA" sz="1100" dirty="0" smtClean="0">
                          <a:solidFill>
                            <a:srgbClr val="FF0000"/>
                          </a:solidFill>
                          <a:effectLst/>
                        </a:rPr>
                        <a:t>%</a:t>
                      </a:r>
                      <a:endParaRPr lang="fr-CA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100" dirty="0">
                          <a:solidFill>
                            <a:srgbClr val="FF0000"/>
                          </a:solidFill>
                          <a:effectLst/>
                        </a:rPr>
                        <a:t>3,2</a:t>
                      </a:r>
                      <a:r>
                        <a:rPr lang="fr-CA" sz="1100" dirty="0" smtClean="0">
                          <a:solidFill>
                            <a:srgbClr val="FF0000"/>
                          </a:solidFill>
                          <a:effectLst/>
                        </a:rPr>
                        <a:t>%</a:t>
                      </a:r>
                      <a:endParaRPr lang="fr-CA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100" dirty="0">
                          <a:solidFill>
                            <a:srgbClr val="00B050"/>
                          </a:solidFill>
                          <a:effectLst/>
                        </a:rPr>
                        <a:t>25-29 </a:t>
                      </a:r>
                      <a:r>
                        <a:rPr lang="fr-CA" sz="1100" dirty="0" smtClean="0">
                          <a:solidFill>
                            <a:srgbClr val="00B050"/>
                          </a:solidFill>
                          <a:effectLst/>
                        </a:rPr>
                        <a:t>ans</a:t>
                      </a:r>
                      <a:endParaRPr lang="fr-CA" sz="11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100" dirty="0">
                          <a:solidFill>
                            <a:srgbClr val="FF0000"/>
                          </a:solidFill>
                          <a:effectLst/>
                        </a:rPr>
                        <a:t>18,5</a:t>
                      </a:r>
                      <a:r>
                        <a:rPr lang="fr-CA" sz="1100" dirty="0" smtClean="0">
                          <a:solidFill>
                            <a:srgbClr val="FF0000"/>
                          </a:solidFill>
                          <a:effectLst/>
                        </a:rPr>
                        <a:t>%</a:t>
                      </a:r>
                      <a:endParaRPr lang="fr-CA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100" dirty="0">
                          <a:solidFill>
                            <a:srgbClr val="FF0000"/>
                          </a:solidFill>
                          <a:effectLst/>
                        </a:rPr>
                        <a:t>13,4</a:t>
                      </a:r>
                      <a:r>
                        <a:rPr lang="fr-CA" sz="1100" dirty="0" smtClean="0">
                          <a:solidFill>
                            <a:srgbClr val="FF0000"/>
                          </a:solidFill>
                          <a:effectLst/>
                        </a:rPr>
                        <a:t>%</a:t>
                      </a:r>
                      <a:endParaRPr lang="fr-CA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100" dirty="0">
                          <a:solidFill>
                            <a:srgbClr val="00B050"/>
                          </a:solidFill>
                          <a:effectLst/>
                        </a:rPr>
                        <a:t>30-34 </a:t>
                      </a:r>
                      <a:r>
                        <a:rPr lang="fr-CA" sz="1100" dirty="0" smtClean="0">
                          <a:solidFill>
                            <a:srgbClr val="00B050"/>
                          </a:solidFill>
                          <a:effectLst/>
                        </a:rPr>
                        <a:t>ans</a:t>
                      </a:r>
                      <a:endParaRPr lang="fr-CA" sz="11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100" dirty="0">
                          <a:solidFill>
                            <a:srgbClr val="FF0000"/>
                          </a:solidFill>
                          <a:effectLst/>
                        </a:rPr>
                        <a:t>27,3</a:t>
                      </a:r>
                      <a:r>
                        <a:rPr lang="fr-CA" sz="1100" dirty="0" smtClean="0">
                          <a:solidFill>
                            <a:srgbClr val="FF0000"/>
                          </a:solidFill>
                          <a:effectLst/>
                        </a:rPr>
                        <a:t>%</a:t>
                      </a:r>
                      <a:endParaRPr lang="fr-CA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100" dirty="0">
                          <a:solidFill>
                            <a:srgbClr val="FF0000"/>
                          </a:solidFill>
                          <a:effectLst/>
                        </a:rPr>
                        <a:t>33,8</a:t>
                      </a:r>
                      <a:r>
                        <a:rPr lang="fr-CA" sz="1100" dirty="0" smtClean="0">
                          <a:solidFill>
                            <a:srgbClr val="FF0000"/>
                          </a:solidFill>
                          <a:effectLst/>
                        </a:rPr>
                        <a:t>%</a:t>
                      </a:r>
                      <a:endParaRPr lang="fr-CA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100" dirty="0">
                          <a:solidFill>
                            <a:srgbClr val="00B050"/>
                          </a:solidFill>
                          <a:effectLst/>
                        </a:rPr>
                        <a:t>35-39 </a:t>
                      </a:r>
                      <a:r>
                        <a:rPr lang="fr-CA" sz="1100" dirty="0" smtClean="0">
                          <a:solidFill>
                            <a:srgbClr val="00B050"/>
                          </a:solidFill>
                          <a:effectLst/>
                        </a:rPr>
                        <a:t>ans</a:t>
                      </a:r>
                      <a:endParaRPr lang="fr-CA" sz="11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100" dirty="0">
                          <a:effectLst/>
                        </a:rPr>
                        <a:t>27,5%</a:t>
                      </a:r>
                      <a:endParaRPr lang="fr-C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100" dirty="0">
                          <a:effectLst/>
                        </a:rPr>
                        <a:t>29,9%</a:t>
                      </a:r>
                      <a:endParaRPr lang="fr-C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100" dirty="0" smtClean="0">
                          <a:solidFill>
                            <a:srgbClr val="00B050"/>
                          </a:solidFill>
                          <a:effectLst/>
                        </a:rPr>
                        <a:t>40 ans et plus</a:t>
                      </a:r>
                      <a:endParaRPr lang="fr-CA" sz="11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100" dirty="0">
                          <a:effectLst/>
                        </a:rPr>
                        <a:t>19,9%</a:t>
                      </a:r>
                      <a:endParaRPr lang="fr-C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100" dirty="0">
                          <a:effectLst/>
                        </a:rPr>
                        <a:t>19,7%</a:t>
                      </a:r>
                      <a:endParaRPr lang="fr-C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CA" sz="11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C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C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100" dirty="0">
                          <a:solidFill>
                            <a:schemeClr val="tx1"/>
                          </a:solidFill>
                          <a:effectLst/>
                        </a:rPr>
                        <a:t>STRUCTURE FAMILIALE </a:t>
                      </a:r>
                      <a:endParaRPr lang="fr-CA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100" dirty="0">
                          <a:effectLst/>
                        </a:rPr>
                        <a:t> </a:t>
                      </a:r>
                      <a:endParaRPr lang="fr-C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100" dirty="0">
                          <a:effectLst/>
                        </a:rPr>
                        <a:t> </a:t>
                      </a:r>
                      <a:endParaRPr lang="fr-C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100" dirty="0" smtClean="0">
                          <a:solidFill>
                            <a:srgbClr val="00B050"/>
                          </a:solidFill>
                          <a:effectLst/>
                        </a:rPr>
                        <a:t>Intacte</a:t>
                      </a:r>
                      <a:endParaRPr lang="fr-CA" sz="11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100" dirty="0">
                          <a:solidFill>
                            <a:srgbClr val="FF0000"/>
                          </a:solidFill>
                          <a:effectLst/>
                        </a:rPr>
                        <a:t>72,9%</a:t>
                      </a:r>
                      <a:endParaRPr lang="fr-CA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100" dirty="0">
                          <a:solidFill>
                            <a:srgbClr val="FF0000"/>
                          </a:solidFill>
                          <a:effectLst/>
                        </a:rPr>
                        <a:t>83,6%</a:t>
                      </a:r>
                      <a:endParaRPr lang="fr-CA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100" dirty="0" smtClean="0">
                          <a:solidFill>
                            <a:srgbClr val="00B050"/>
                          </a:solidFill>
                          <a:effectLst/>
                        </a:rPr>
                        <a:t>Monoparentale</a:t>
                      </a:r>
                      <a:endParaRPr lang="fr-CA" sz="11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100" dirty="0">
                          <a:solidFill>
                            <a:srgbClr val="FF0000"/>
                          </a:solidFill>
                          <a:effectLst/>
                        </a:rPr>
                        <a:t>15,9%</a:t>
                      </a:r>
                      <a:endParaRPr lang="fr-CA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100" dirty="0">
                          <a:solidFill>
                            <a:srgbClr val="FF0000"/>
                          </a:solidFill>
                          <a:effectLst/>
                        </a:rPr>
                        <a:t>6,5%</a:t>
                      </a:r>
                      <a:endParaRPr lang="fr-CA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100" dirty="0" smtClean="0">
                          <a:solidFill>
                            <a:srgbClr val="00B050"/>
                          </a:solidFill>
                          <a:effectLst/>
                        </a:rPr>
                        <a:t>Recomposée</a:t>
                      </a:r>
                      <a:endParaRPr lang="fr-CA" sz="11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100" dirty="0">
                          <a:effectLst/>
                        </a:rPr>
                        <a:t>11,2%</a:t>
                      </a:r>
                      <a:endParaRPr lang="fr-C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100" dirty="0">
                          <a:effectLst/>
                        </a:rPr>
                        <a:t>9,8%</a:t>
                      </a:r>
                      <a:endParaRPr lang="fr-C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CA" sz="11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C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C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100" dirty="0">
                          <a:solidFill>
                            <a:schemeClr val="tx1"/>
                          </a:solidFill>
                          <a:effectLst/>
                        </a:rPr>
                        <a:t>PLUS HAUT DIPLÔME </a:t>
                      </a:r>
                      <a:r>
                        <a:rPr lang="fr-CA" sz="1100" dirty="0" smtClean="0">
                          <a:solidFill>
                            <a:schemeClr val="tx1"/>
                          </a:solidFill>
                          <a:effectLst/>
                        </a:rPr>
                        <a:t>OBTENU</a:t>
                      </a:r>
                      <a:endParaRPr lang="fr-CA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100">
                          <a:effectLst/>
                        </a:rPr>
                        <a:t> </a:t>
                      </a:r>
                      <a:endParaRPr lang="fr-C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100" dirty="0">
                          <a:effectLst/>
                        </a:rPr>
                        <a:t> </a:t>
                      </a:r>
                      <a:endParaRPr lang="fr-C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100" dirty="0" smtClean="0">
                          <a:solidFill>
                            <a:srgbClr val="00B050"/>
                          </a:solidFill>
                          <a:effectLst/>
                        </a:rPr>
                        <a:t>Aucun diplôme</a:t>
                      </a:r>
                      <a:endParaRPr lang="fr-CA" sz="11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100" dirty="0">
                          <a:solidFill>
                            <a:srgbClr val="FF0000"/>
                          </a:solidFill>
                          <a:effectLst/>
                        </a:rPr>
                        <a:t>15,6%</a:t>
                      </a:r>
                      <a:endParaRPr lang="fr-CA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100" dirty="0">
                          <a:solidFill>
                            <a:srgbClr val="FF0000"/>
                          </a:solidFill>
                          <a:effectLst/>
                        </a:rPr>
                        <a:t>7,5%</a:t>
                      </a:r>
                      <a:endParaRPr lang="fr-CA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100" dirty="0" smtClean="0">
                          <a:solidFill>
                            <a:srgbClr val="00B050"/>
                          </a:solidFill>
                          <a:effectLst/>
                        </a:rPr>
                        <a:t>Diplôme</a:t>
                      </a:r>
                      <a:r>
                        <a:rPr lang="fr-CA" sz="1100" baseline="0" dirty="0" smtClean="0">
                          <a:solidFill>
                            <a:srgbClr val="00B050"/>
                          </a:solidFill>
                          <a:effectLst/>
                        </a:rPr>
                        <a:t> d’études secondaires</a:t>
                      </a:r>
                      <a:endParaRPr lang="fr-CA" sz="11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100" dirty="0">
                          <a:solidFill>
                            <a:srgbClr val="FF0000"/>
                          </a:solidFill>
                          <a:effectLst/>
                        </a:rPr>
                        <a:t>34,2%</a:t>
                      </a:r>
                      <a:endParaRPr lang="fr-CA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100" dirty="0">
                          <a:solidFill>
                            <a:srgbClr val="FF0000"/>
                          </a:solidFill>
                          <a:effectLst/>
                        </a:rPr>
                        <a:t>23,7%</a:t>
                      </a:r>
                      <a:endParaRPr lang="fr-CA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100" dirty="0" smtClean="0">
                          <a:solidFill>
                            <a:srgbClr val="00B050"/>
                          </a:solidFill>
                          <a:effectLst/>
                        </a:rPr>
                        <a:t>Diplôme d’études collégiales</a:t>
                      </a:r>
                      <a:endParaRPr lang="fr-CA" sz="11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100">
                          <a:effectLst/>
                        </a:rPr>
                        <a:t>23,4%</a:t>
                      </a:r>
                      <a:endParaRPr lang="fr-C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100">
                          <a:effectLst/>
                        </a:rPr>
                        <a:t>24,8%</a:t>
                      </a:r>
                      <a:endParaRPr lang="fr-C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100" dirty="0" smtClean="0">
                          <a:solidFill>
                            <a:srgbClr val="00B050"/>
                          </a:solidFill>
                          <a:effectLst/>
                        </a:rPr>
                        <a:t>Diplôme d’études universitaires</a:t>
                      </a:r>
                      <a:endParaRPr lang="fr-CA" sz="11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100" dirty="0">
                          <a:solidFill>
                            <a:srgbClr val="FF0000"/>
                          </a:solidFill>
                          <a:effectLst/>
                        </a:rPr>
                        <a:t>26,8%</a:t>
                      </a:r>
                      <a:endParaRPr lang="fr-CA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100" dirty="0">
                          <a:solidFill>
                            <a:srgbClr val="FF0000"/>
                          </a:solidFill>
                          <a:effectLst/>
                        </a:rPr>
                        <a:t>44,0%</a:t>
                      </a:r>
                      <a:endParaRPr lang="fr-CA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" name="ZoneTexte 1"/>
          <p:cNvSpPr txBox="1"/>
          <p:nvPr/>
        </p:nvSpPr>
        <p:spPr>
          <a:xfrm>
            <a:off x="1043608" y="1508105"/>
            <a:ext cx="698477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NewsGoth Cn BT" pitchFamily="34" charset="0"/>
              </a:rPr>
              <a:t>Résultats selon </a:t>
            </a:r>
            <a:r>
              <a:rPr lang="fr-CA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NewsGoth Cn BT" pitchFamily="34" charset="0"/>
              </a:rPr>
              <a:t>le mode </a:t>
            </a:r>
            <a:r>
              <a:rPr lang="fr-CA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NewsGoth Cn BT" pitchFamily="34" charset="0"/>
              </a:rPr>
              <a:t>de collecte – </a:t>
            </a:r>
            <a:r>
              <a:rPr lang="fr-CA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NewsGoth Cn BT" pitchFamily="34" charset="0"/>
              </a:rPr>
              <a:t>caractéristiques sociodémographiques </a:t>
            </a:r>
            <a:r>
              <a:rPr lang="fr-CA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NewsGoth Cn BT" pitchFamily="34" charset="0"/>
              </a:rPr>
              <a:t>(1)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04170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971600" y="1628800"/>
            <a:ext cx="74292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fr-CA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NewsGoth Cn BT" pitchFamily="34" charset="0"/>
              </a:rPr>
              <a:t>Résultats selon </a:t>
            </a:r>
            <a:r>
              <a:rPr lang="fr-CA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NewsGoth Cn BT" pitchFamily="34" charset="0"/>
              </a:rPr>
              <a:t>le mode </a:t>
            </a:r>
            <a:r>
              <a:rPr lang="fr-CA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NewsGoth Cn BT" pitchFamily="34" charset="0"/>
              </a:rPr>
              <a:t>de collecte – caractéristiques sociodémographiques </a:t>
            </a:r>
            <a:r>
              <a:rPr lang="fr-CA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NewsGoth Cn BT" pitchFamily="34" charset="0"/>
              </a:rPr>
              <a:t>(suite)</a:t>
            </a:r>
            <a:endParaRPr lang="fr-CA" sz="2400" b="1" dirty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NewsGoth Cn BT" pitchFamily="34" charset="0"/>
            </a:endParaRP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8527433"/>
              </p:ext>
            </p:extLst>
          </p:nvPr>
        </p:nvGraphicFramePr>
        <p:xfrm>
          <a:off x="1115616" y="2513679"/>
          <a:ext cx="6840760" cy="29106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06654"/>
                <a:gridCol w="1635416"/>
                <a:gridCol w="119869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100" dirty="0">
                          <a:effectLst/>
                        </a:rPr>
                        <a:t> </a:t>
                      </a:r>
                      <a:endParaRPr lang="fr-C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100" dirty="0" smtClean="0">
                          <a:solidFill>
                            <a:srgbClr val="00B050"/>
                          </a:solidFill>
                          <a:effectLst/>
                        </a:rPr>
                        <a:t>TÉLÉPHONIQUE</a:t>
                      </a:r>
                      <a:endParaRPr lang="fr-CA" sz="1100" dirty="0">
                        <a:solidFill>
                          <a:srgbClr val="00B050"/>
                        </a:solidFill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100" dirty="0" smtClean="0">
                          <a:solidFill>
                            <a:srgbClr val="00B050"/>
                          </a:solidFill>
                          <a:effectLst/>
                        </a:rPr>
                        <a:t>WEB</a:t>
                      </a:r>
                      <a:endParaRPr lang="fr-CA" sz="1100" dirty="0">
                        <a:solidFill>
                          <a:srgbClr val="00B050"/>
                        </a:solidFill>
                        <a:effectLst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100" dirty="0">
                          <a:solidFill>
                            <a:schemeClr val="tx1"/>
                          </a:solidFill>
                          <a:effectLst/>
                        </a:rPr>
                        <a:t>LANGUE </a:t>
                      </a:r>
                      <a:r>
                        <a:rPr lang="fr-CA" sz="1100" dirty="0" smtClean="0">
                          <a:solidFill>
                            <a:schemeClr val="tx1"/>
                          </a:solidFill>
                          <a:effectLst/>
                        </a:rPr>
                        <a:t>LE </a:t>
                      </a:r>
                      <a:r>
                        <a:rPr lang="fr-CA" sz="1100" dirty="0">
                          <a:solidFill>
                            <a:schemeClr val="tx1"/>
                          </a:solidFill>
                          <a:effectLst/>
                        </a:rPr>
                        <a:t>PLUS SOUVENT </a:t>
                      </a:r>
                      <a:r>
                        <a:rPr lang="fr-CA" sz="1100" dirty="0" smtClean="0">
                          <a:solidFill>
                            <a:schemeClr val="tx1"/>
                          </a:solidFill>
                          <a:effectLst/>
                        </a:rPr>
                        <a:t>PARLÉE À </a:t>
                      </a:r>
                      <a:r>
                        <a:rPr lang="fr-CA" sz="1100" dirty="0">
                          <a:solidFill>
                            <a:schemeClr val="tx1"/>
                          </a:solidFill>
                          <a:effectLst/>
                        </a:rPr>
                        <a:t>LA MAISON</a:t>
                      </a:r>
                      <a:endParaRPr lang="fr-CA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100" dirty="0">
                          <a:effectLst/>
                        </a:rPr>
                        <a:t> </a:t>
                      </a:r>
                      <a:endParaRPr lang="fr-C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100">
                          <a:effectLst/>
                        </a:rPr>
                        <a:t> </a:t>
                      </a:r>
                      <a:endParaRPr lang="fr-C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100" dirty="0" smtClean="0">
                          <a:solidFill>
                            <a:srgbClr val="00B050"/>
                          </a:solidFill>
                          <a:effectLst/>
                        </a:rPr>
                        <a:t>Français seulement</a:t>
                      </a:r>
                      <a:endParaRPr lang="fr-CA" sz="11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100" dirty="0">
                          <a:effectLst/>
                        </a:rPr>
                        <a:t>71,6%</a:t>
                      </a:r>
                      <a:endParaRPr lang="fr-C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100" dirty="0">
                          <a:effectLst/>
                        </a:rPr>
                        <a:t>73,6%</a:t>
                      </a:r>
                      <a:endParaRPr lang="fr-C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100" dirty="0" smtClean="0">
                          <a:solidFill>
                            <a:srgbClr val="00B050"/>
                          </a:solidFill>
                          <a:effectLst/>
                        </a:rPr>
                        <a:t>Français et autres</a:t>
                      </a:r>
                      <a:endParaRPr lang="fr-CA" sz="11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100" dirty="0">
                          <a:solidFill>
                            <a:srgbClr val="FF0000"/>
                          </a:solidFill>
                          <a:effectLst/>
                        </a:rPr>
                        <a:t>12,9%</a:t>
                      </a:r>
                      <a:endParaRPr lang="fr-CA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100" dirty="0">
                          <a:solidFill>
                            <a:srgbClr val="FF0000"/>
                          </a:solidFill>
                          <a:effectLst/>
                        </a:rPr>
                        <a:t>9,0%</a:t>
                      </a:r>
                      <a:endParaRPr lang="fr-CA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100" dirty="0" smtClean="0">
                          <a:solidFill>
                            <a:srgbClr val="00B050"/>
                          </a:solidFill>
                          <a:effectLst/>
                        </a:rPr>
                        <a:t>Anglais</a:t>
                      </a:r>
                      <a:endParaRPr lang="fr-CA" sz="11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100" dirty="0">
                          <a:effectLst/>
                        </a:rPr>
                        <a:t>8,7%</a:t>
                      </a:r>
                      <a:endParaRPr lang="fr-C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100" dirty="0">
                          <a:effectLst/>
                        </a:rPr>
                        <a:t>7,6%</a:t>
                      </a:r>
                      <a:endParaRPr lang="fr-C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303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100" dirty="0" smtClean="0">
                          <a:solidFill>
                            <a:srgbClr val="00B050"/>
                          </a:solidFill>
                          <a:effectLst/>
                        </a:rPr>
                        <a:t>Autres</a:t>
                      </a:r>
                      <a:endParaRPr lang="fr-CA" sz="11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100" dirty="0">
                          <a:solidFill>
                            <a:srgbClr val="FF0000"/>
                          </a:solidFill>
                          <a:effectLst/>
                        </a:rPr>
                        <a:t>6,8%</a:t>
                      </a:r>
                      <a:endParaRPr lang="fr-CA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100" dirty="0">
                          <a:solidFill>
                            <a:srgbClr val="FF0000"/>
                          </a:solidFill>
                          <a:effectLst/>
                        </a:rPr>
                        <a:t>9,8%</a:t>
                      </a:r>
                      <a:endParaRPr lang="fr-CA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CA" sz="11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C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C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100" dirty="0" smtClean="0">
                          <a:solidFill>
                            <a:schemeClr val="tx1"/>
                          </a:solidFill>
                          <a:effectLst/>
                        </a:rPr>
                        <a:t>MESURE DE</a:t>
                      </a:r>
                      <a:r>
                        <a:rPr lang="fr-CA" sz="1100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fr-CA" sz="1100" dirty="0" smtClean="0">
                          <a:solidFill>
                            <a:schemeClr val="tx1"/>
                          </a:solidFill>
                          <a:effectLst/>
                        </a:rPr>
                        <a:t>FAIBLE REVENU</a:t>
                      </a:r>
                      <a:endParaRPr lang="fr-CA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100">
                          <a:effectLst/>
                        </a:rPr>
                        <a:t> </a:t>
                      </a:r>
                      <a:endParaRPr lang="fr-C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100">
                          <a:effectLst/>
                        </a:rPr>
                        <a:t> </a:t>
                      </a:r>
                      <a:endParaRPr lang="fr-C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100" dirty="0" smtClean="0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Ménages à faible revenu</a:t>
                      </a:r>
                      <a:endParaRPr lang="fr-CA" sz="11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100" dirty="0">
                          <a:solidFill>
                            <a:srgbClr val="FF0000"/>
                          </a:solidFill>
                          <a:effectLst/>
                        </a:rPr>
                        <a:t>35,3%</a:t>
                      </a:r>
                      <a:endParaRPr lang="fr-CA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100" dirty="0">
                          <a:solidFill>
                            <a:srgbClr val="FF0000"/>
                          </a:solidFill>
                          <a:effectLst/>
                        </a:rPr>
                        <a:t>21,4%</a:t>
                      </a:r>
                      <a:endParaRPr lang="fr-CA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100" dirty="0" smtClean="0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Autres</a:t>
                      </a:r>
                      <a:r>
                        <a:rPr lang="fr-CA" sz="1100" baseline="0" dirty="0" smtClean="0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ménages</a:t>
                      </a:r>
                      <a:endParaRPr lang="fr-CA" sz="11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100">
                          <a:solidFill>
                            <a:srgbClr val="FF0000"/>
                          </a:solidFill>
                          <a:effectLst/>
                        </a:rPr>
                        <a:t>64,7%</a:t>
                      </a:r>
                      <a:endParaRPr lang="fr-CA" sz="11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100" dirty="0">
                          <a:solidFill>
                            <a:srgbClr val="FF0000"/>
                          </a:solidFill>
                          <a:effectLst/>
                        </a:rPr>
                        <a:t>78,6%</a:t>
                      </a:r>
                      <a:endParaRPr lang="fr-CA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134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CA" sz="11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C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C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100" dirty="0">
                          <a:solidFill>
                            <a:schemeClr val="tx1"/>
                          </a:solidFill>
                          <a:effectLst/>
                        </a:rPr>
                        <a:t>NOMBRE </a:t>
                      </a:r>
                      <a:r>
                        <a:rPr lang="fr-CA" sz="1100" dirty="0" smtClean="0"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  <a:r>
                        <a:rPr lang="fr-CA" sz="1100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fr-CA" sz="1100" dirty="0" smtClean="0">
                          <a:solidFill>
                            <a:schemeClr val="tx1"/>
                          </a:solidFill>
                          <a:effectLst/>
                        </a:rPr>
                        <a:t>D’ENFANTS DE </a:t>
                      </a:r>
                      <a:r>
                        <a:rPr lang="fr-CA" sz="1100" dirty="0">
                          <a:solidFill>
                            <a:schemeClr val="tx1"/>
                          </a:solidFill>
                          <a:effectLst/>
                        </a:rPr>
                        <a:t>0-17 </a:t>
                      </a:r>
                      <a:r>
                        <a:rPr lang="fr-CA" sz="1100" dirty="0" smtClean="0">
                          <a:solidFill>
                            <a:schemeClr val="tx1"/>
                          </a:solidFill>
                          <a:effectLst/>
                        </a:rPr>
                        <a:t>ANS</a:t>
                      </a:r>
                      <a:endParaRPr lang="fr-CA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100">
                          <a:effectLst/>
                        </a:rPr>
                        <a:t> </a:t>
                      </a:r>
                      <a:endParaRPr lang="fr-C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100">
                          <a:effectLst/>
                        </a:rPr>
                        <a:t> </a:t>
                      </a:r>
                      <a:endParaRPr lang="fr-C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100" dirty="0">
                          <a:solidFill>
                            <a:srgbClr val="00B050"/>
                          </a:solidFill>
                          <a:effectLst/>
                        </a:rPr>
                        <a:t>1 enfant</a:t>
                      </a:r>
                      <a:endParaRPr lang="fr-CA" sz="11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100" dirty="0">
                          <a:effectLst/>
                        </a:rPr>
                        <a:t>30,2%</a:t>
                      </a:r>
                      <a:endParaRPr lang="fr-C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100">
                          <a:effectLst/>
                        </a:rPr>
                        <a:t>30,7%</a:t>
                      </a:r>
                      <a:endParaRPr lang="fr-C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100" dirty="0">
                          <a:solidFill>
                            <a:srgbClr val="00B050"/>
                          </a:solidFill>
                          <a:effectLst/>
                        </a:rPr>
                        <a:t>2 enfants</a:t>
                      </a:r>
                      <a:endParaRPr lang="fr-CA" sz="11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100" dirty="0">
                          <a:effectLst/>
                        </a:rPr>
                        <a:t>43,3%</a:t>
                      </a:r>
                      <a:endParaRPr lang="fr-C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100">
                          <a:effectLst/>
                        </a:rPr>
                        <a:t>46,2%</a:t>
                      </a:r>
                      <a:endParaRPr lang="fr-C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100" dirty="0">
                          <a:solidFill>
                            <a:srgbClr val="00B050"/>
                          </a:solidFill>
                          <a:effectLst/>
                        </a:rPr>
                        <a:t>3 enfants ou plus</a:t>
                      </a:r>
                      <a:endParaRPr lang="fr-CA" sz="11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100" dirty="0">
                          <a:effectLst/>
                        </a:rPr>
                        <a:t>26,5%</a:t>
                      </a:r>
                      <a:endParaRPr lang="fr-C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100" dirty="0">
                          <a:effectLst/>
                        </a:rPr>
                        <a:t>23,2%</a:t>
                      </a:r>
                      <a:endParaRPr lang="fr-C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747838" y="25130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CA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fr-CA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fr-CA" alt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699792" y="116632"/>
            <a:ext cx="604867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NewsGoth Cn BT" pitchFamily="34" charset="0"/>
              </a:rPr>
              <a:t>Caractéristiques sociodémographiques selon le mode de </a:t>
            </a:r>
            <a:r>
              <a:rPr lang="fr-CA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NewsGoth Cn BT" pitchFamily="34" charset="0"/>
              </a:rPr>
              <a:t>collecte (2)</a:t>
            </a:r>
            <a:endParaRPr lang="fr-CA" sz="2400" dirty="0">
              <a:solidFill>
                <a:schemeClr val="bg1"/>
              </a:solidFill>
              <a:latin typeface="NewsGoth Cn BT"/>
            </a:endParaRP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899460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2987824" y="260648"/>
            <a:ext cx="64807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Goth Cn BT"/>
              </a:rPr>
              <a:t>Efficacité parentale (1)</a:t>
            </a:r>
          </a:p>
          <a:p>
            <a:endParaRPr lang="fr-CA" sz="3600" dirty="0">
              <a:solidFill>
                <a:schemeClr val="bg1"/>
              </a:solidFill>
              <a:latin typeface="NewsGoth Cn BT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971600" y="1628800"/>
            <a:ext cx="742928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0"/>
              </a:spcBef>
            </a:pPr>
            <a:r>
              <a:rPr lang="fr-CA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NewsGoth Cn BT" pitchFamily="34" charset="0"/>
              </a:rPr>
              <a:t>Définition de l’indicateur de l’efficacité parentale : </a:t>
            </a:r>
          </a:p>
          <a:p>
            <a:pPr algn="ctr">
              <a:spcBef>
                <a:spcPts val="0"/>
              </a:spcBef>
            </a:pPr>
            <a:endParaRPr lang="fr-CA" sz="2000" b="1" dirty="0" smtClean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NewsGoth Cn BT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747838" y="25130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CA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fr-CA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fr-CA" alt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972791" y="2353618"/>
            <a:ext cx="70567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fr-CA" b="1" dirty="0">
                <a:solidFill>
                  <a:srgbClr val="0070C0"/>
                </a:solidFill>
                <a:latin typeface="NewsGoth Cn BT" pitchFamily="34" charset="0"/>
              </a:rPr>
              <a:t>Composé de 6 questions qui portent sur la perception du parent face à son rôle </a:t>
            </a:r>
            <a:r>
              <a:rPr lang="fr-CA" b="1" dirty="0" smtClean="0">
                <a:solidFill>
                  <a:srgbClr val="0070C0"/>
                </a:solidFill>
                <a:latin typeface="NewsGoth Cn BT" pitchFamily="34" charset="0"/>
              </a:rPr>
              <a:t>(ex. habiletés </a:t>
            </a:r>
            <a:r>
              <a:rPr lang="fr-CA" b="1" dirty="0">
                <a:solidFill>
                  <a:srgbClr val="0070C0"/>
                </a:solidFill>
                <a:latin typeface="NewsGoth Cn BT" pitchFamily="34" charset="0"/>
              </a:rPr>
              <a:t>parentales, </a:t>
            </a:r>
            <a:r>
              <a:rPr lang="fr-CA" b="1" dirty="0" smtClean="0">
                <a:solidFill>
                  <a:srgbClr val="0070C0"/>
                </a:solidFill>
                <a:latin typeface="NewsGoth Cn BT" pitchFamily="34" charset="0"/>
              </a:rPr>
              <a:t>confortable avec </a:t>
            </a:r>
            <a:r>
              <a:rPr lang="fr-CA" b="1" dirty="0">
                <a:solidFill>
                  <a:srgbClr val="0070C0"/>
                </a:solidFill>
                <a:latin typeface="NewsGoth Cn BT" pitchFamily="34" charset="0"/>
              </a:rPr>
              <a:t>l’éducation, bon exemple pour un autre </a:t>
            </a:r>
            <a:r>
              <a:rPr lang="fr-CA" b="1" dirty="0" smtClean="0">
                <a:solidFill>
                  <a:srgbClr val="0070C0"/>
                </a:solidFill>
                <a:latin typeface="NewsGoth Cn BT" pitchFamily="34" charset="0"/>
              </a:rPr>
              <a:t>parent).</a:t>
            </a:r>
            <a:endParaRPr lang="fr-CA" b="1" dirty="0">
              <a:solidFill>
                <a:srgbClr val="0070C0"/>
              </a:solidFill>
              <a:latin typeface="NewsGoth Cn BT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929929" y="4293096"/>
            <a:ext cx="3498617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1200"/>
              </a:spcBef>
              <a:buFont typeface="+mj-lt"/>
              <a:buAutoNum type="arabicPeriod"/>
            </a:pPr>
            <a:r>
              <a:rPr lang="fr-CA" b="1" dirty="0" smtClean="0">
                <a:solidFill>
                  <a:srgbClr val="0070C0"/>
                </a:solidFill>
                <a:latin typeface="NewsGoth Cn BT" pitchFamily="34" charset="0"/>
              </a:rPr>
              <a:t>Tout à fait d’accord                       </a:t>
            </a:r>
          </a:p>
          <a:p>
            <a:pPr marL="342900" indent="-342900">
              <a:spcBef>
                <a:spcPts val="1200"/>
              </a:spcBef>
              <a:buFont typeface="+mj-lt"/>
              <a:buAutoNum type="arabicPeriod"/>
            </a:pPr>
            <a:r>
              <a:rPr lang="fr-CA" b="1" dirty="0" smtClean="0">
                <a:solidFill>
                  <a:srgbClr val="0070C0"/>
                </a:solidFill>
                <a:latin typeface="NewsGoth Cn BT" pitchFamily="34" charset="0"/>
              </a:rPr>
              <a:t>Assez </a:t>
            </a:r>
            <a:r>
              <a:rPr lang="fr-CA" b="1" dirty="0">
                <a:solidFill>
                  <a:srgbClr val="0070C0"/>
                </a:solidFill>
                <a:latin typeface="NewsGoth Cn BT" pitchFamily="34" charset="0"/>
              </a:rPr>
              <a:t>d’accord </a:t>
            </a:r>
          </a:p>
          <a:p>
            <a:pPr marL="342900" indent="-342900">
              <a:spcBef>
                <a:spcPts val="1200"/>
              </a:spcBef>
              <a:buFont typeface="+mj-lt"/>
              <a:buAutoNum type="arabicPeriod"/>
            </a:pPr>
            <a:r>
              <a:rPr lang="fr-CA" b="1" dirty="0">
                <a:solidFill>
                  <a:srgbClr val="0070C0"/>
                </a:solidFill>
                <a:latin typeface="NewsGoth Cn BT" pitchFamily="34" charset="0"/>
              </a:rPr>
              <a:t>Légèrement d’accord </a:t>
            </a:r>
          </a:p>
          <a:p>
            <a:r>
              <a:rPr lang="fr-CA" dirty="0" smtClean="0"/>
              <a:t> </a:t>
            </a:r>
            <a:endParaRPr lang="fr-CA" dirty="0"/>
          </a:p>
        </p:txBody>
      </p:sp>
      <p:sp>
        <p:nvSpPr>
          <p:cNvPr id="8" name="ZoneTexte 7"/>
          <p:cNvSpPr txBox="1"/>
          <p:nvPr/>
        </p:nvSpPr>
        <p:spPr>
          <a:xfrm>
            <a:off x="4521746" y="4293094"/>
            <a:ext cx="3498617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fr-CA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NewsGoth Cn BT" pitchFamily="34" charset="0"/>
              </a:rPr>
              <a:t>4</a:t>
            </a:r>
            <a:r>
              <a:rPr lang="fr-CA" b="1" dirty="0" smtClean="0">
                <a:solidFill>
                  <a:srgbClr val="0070C0"/>
                </a:solidFill>
                <a:latin typeface="NewsGoth Cn BT" pitchFamily="34" charset="0"/>
              </a:rPr>
              <a:t>.   Légèrement </a:t>
            </a:r>
            <a:r>
              <a:rPr lang="fr-CA" b="1" dirty="0">
                <a:solidFill>
                  <a:srgbClr val="0070C0"/>
                </a:solidFill>
                <a:latin typeface="NewsGoth Cn BT" pitchFamily="34" charset="0"/>
              </a:rPr>
              <a:t>en désaccord </a:t>
            </a:r>
          </a:p>
          <a:p>
            <a:pPr>
              <a:spcBef>
                <a:spcPts val="1200"/>
              </a:spcBef>
            </a:pPr>
            <a:r>
              <a:rPr lang="fr-CA" b="1" dirty="0" smtClean="0">
                <a:solidFill>
                  <a:srgbClr val="0070C0"/>
                </a:solidFill>
                <a:latin typeface="NewsGoth Cn BT" pitchFamily="34" charset="0"/>
              </a:rPr>
              <a:t>5.   Assez </a:t>
            </a:r>
            <a:r>
              <a:rPr lang="fr-CA" b="1" dirty="0">
                <a:solidFill>
                  <a:srgbClr val="0070C0"/>
                </a:solidFill>
                <a:latin typeface="NewsGoth Cn BT" pitchFamily="34" charset="0"/>
              </a:rPr>
              <a:t>en désaccord </a:t>
            </a:r>
          </a:p>
          <a:p>
            <a:pPr>
              <a:spcBef>
                <a:spcPts val="1200"/>
              </a:spcBef>
            </a:pPr>
            <a:r>
              <a:rPr lang="fr-CA" b="1" dirty="0" smtClean="0">
                <a:solidFill>
                  <a:srgbClr val="0070C0"/>
                </a:solidFill>
                <a:latin typeface="NewsGoth Cn BT" pitchFamily="34" charset="0"/>
              </a:rPr>
              <a:t>6.   Tout </a:t>
            </a:r>
            <a:r>
              <a:rPr lang="fr-CA" b="1" dirty="0">
                <a:solidFill>
                  <a:srgbClr val="0070C0"/>
                </a:solidFill>
                <a:latin typeface="NewsGoth Cn BT" pitchFamily="34" charset="0"/>
              </a:rPr>
              <a:t>à fait en désaccord </a:t>
            </a:r>
          </a:p>
          <a:p>
            <a:r>
              <a:rPr lang="fr-CA" dirty="0" smtClean="0"/>
              <a:t> </a:t>
            </a:r>
            <a:endParaRPr lang="fr-CA" dirty="0"/>
          </a:p>
        </p:txBody>
      </p:sp>
      <p:sp>
        <p:nvSpPr>
          <p:cNvPr id="9" name="ZoneTexte 8"/>
          <p:cNvSpPr txBox="1"/>
          <p:nvPr/>
        </p:nvSpPr>
        <p:spPr>
          <a:xfrm>
            <a:off x="972791" y="3573016"/>
            <a:ext cx="62635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b="1" dirty="0">
                <a:solidFill>
                  <a:srgbClr val="0070C0"/>
                </a:solidFill>
                <a:latin typeface="NewsGoth Cn BT" pitchFamily="34" charset="0"/>
              </a:rPr>
              <a:t>Choix de </a:t>
            </a:r>
            <a:r>
              <a:rPr lang="fr-CA" b="1" dirty="0" smtClean="0">
                <a:solidFill>
                  <a:srgbClr val="0070C0"/>
                </a:solidFill>
                <a:latin typeface="NewsGoth Cn BT" pitchFamily="34" charset="0"/>
              </a:rPr>
              <a:t>réponses :</a:t>
            </a:r>
            <a:endParaRPr lang="fr-CA" b="1" dirty="0">
              <a:solidFill>
                <a:srgbClr val="0070C0"/>
              </a:solidFill>
              <a:latin typeface="NewsGoth Cn B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6533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99592" y="1700808"/>
            <a:ext cx="7632848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fr-CA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NewsGoth Cn BT" pitchFamily="34" charset="0"/>
              </a:rPr>
              <a:t>Construction de l’indicateur d’efficacité </a:t>
            </a:r>
            <a:r>
              <a:rPr lang="fr-CA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NewsGoth Cn BT" pitchFamily="34" charset="0"/>
              </a:rPr>
              <a:t>parentale </a:t>
            </a:r>
            <a:r>
              <a:rPr lang="fr-CA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NewsGoth Cn BT" pitchFamily="34" charset="0"/>
              </a:rPr>
              <a:t>: </a:t>
            </a:r>
          </a:p>
          <a:p>
            <a:pPr>
              <a:spcBef>
                <a:spcPts val="0"/>
              </a:spcBef>
            </a:pPr>
            <a:endParaRPr lang="fr-CA" sz="2400" b="1" dirty="0" smtClean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NewsGoth Cn BT" pitchFamily="34" charset="0"/>
            </a:endParaRP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fr-CA" sz="2000" b="1" dirty="0" smtClean="0">
                <a:solidFill>
                  <a:srgbClr val="0070C0"/>
                </a:solidFill>
                <a:latin typeface="NewsGoth Cn BT" pitchFamily="34" charset="0"/>
              </a:rPr>
              <a:t>Moyenne des scores des 6 composantes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fr-CA" sz="2000" b="1" dirty="0" smtClean="0">
                <a:solidFill>
                  <a:srgbClr val="0070C0"/>
                </a:solidFill>
                <a:latin typeface="NewsGoth Cn BT" pitchFamily="34" charset="0"/>
              </a:rPr>
              <a:t>Catégorisation des scores moyens par quintile et regroupements de quintiles</a:t>
            </a:r>
          </a:p>
          <a:p>
            <a:pPr>
              <a:spcBef>
                <a:spcPts val="0"/>
              </a:spcBef>
            </a:pPr>
            <a:endParaRPr lang="fr-CA" sz="2400" b="1" dirty="0" smtClean="0">
              <a:solidFill>
                <a:srgbClr val="0070C0"/>
              </a:solidFill>
              <a:latin typeface="NewsGoth Cn BT" pitchFamily="34" charset="0"/>
            </a:endParaRPr>
          </a:p>
          <a:p>
            <a:pPr>
              <a:spcBef>
                <a:spcPts val="0"/>
              </a:spcBef>
            </a:pPr>
            <a:r>
              <a:rPr lang="fr-CA" sz="2400" b="1" dirty="0">
                <a:solidFill>
                  <a:srgbClr val="0070C0"/>
                </a:solidFill>
                <a:latin typeface="NewsGoth Cn BT" pitchFamily="34" charset="0"/>
              </a:rPr>
              <a:t>	</a:t>
            </a:r>
            <a:r>
              <a:rPr lang="fr-CA" sz="2000" b="1" dirty="0">
                <a:solidFill>
                  <a:srgbClr val="0070C0"/>
                </a:solidFill>
                <a:latin typeface="NewsGoth Cn BT" pitchFamily="34" charset="0"/>
              </a:rPr>
              <a:t>Quintile 1 </a:t>
            </a:r>
            <a:r>
              <a:rPr lang="fr-CA" sz="2000" b="1" dirty="0" smtClean="0">
                <a:solidFill>
                  <a:srgbClr val="0070C0"/>
                </a:solidFill>
                <a:latin typeface="NewsGoth Cn BT" pitchFamily="34" charset="0"/>
              </a:rPr>
              <a:t>: Sentiment d’efficacité plus faible</a:t>
            </a:r>
            <a:endParaRPr lang="fr-CA" sz="2000" b="1" dirty="0">
              <a:solidFill>
                <a:srgbClr val="0070C0"/>
              </a:solidFill>
              <a:latin typeface="NewsGoth Cn BT" pitchFamily="34" charset="0"/>
            </a:endParaRPr>
          </a:p>
          <a:p>
            <a:pPr>
              <a:spcBef>
                <a:spcPts val="0"/>
              </a:spcBef>
            </a:pPr>
            <a:r>
              <a:rPr lang="fr-CA" sz="2000" b="1" dirty="0" smtClean="0">
                <a:solidFill>
                  <a:srgbClr val="0070C0"/>
                </a:solidFill>
                <a:latin typeface="NewsGoth Cn BT" pitchFamily="34" charset="0"/>
              </a:rPr>
              <a:t>	Quintiles 2 à 4 : Sentiment modéré</a:t>
            </a:r>
            <a:endParaRPr lang="fr-CA" sz="2000" b="1" dirty="0">
              <a:solidFill>
                <a:srgbClr val="0070C0"/>
              </a:solidFill>
              <a:latin typeface="NewsGoth Cn BT" pitchFamily="34" charset="0"/>
            </a:endParaRPr>
          </a:p>
          <a:p>
            <a:pPr>
              <a:spcBef>
                <a:spcPts val="0"/>
              </a:spcBef>
            </a:pPr>
            <a:r>
              <a:rPr lang="fr-CA" sz="2000" b="1" dirty="0" smtClean="0">
                <a:solidFill>
                  <a:srgbClr val="0070C0"/>
                </a:solidFill>
                <a:latin typeface="NewsGoth Cn BT" pitchFamily="34" charset="0"/>
              </a:rPr>
              <a:t>	Quintile 5 : </a:t>
            </a:r>
            <a:r>
              <a:rPr lang="fr-CA" sz="2000" b="1" dirty="0">
                <a:solidFill>
                  <a:srgbClr val="0070C0"/>
                </a:solidFill>
                <a:latin typeface="NewsGoth Cn BT" pitchFamily="34" charset="0"/>
              </a:rPr>
              <a:t>S</a:t>
            </a:r>
            <a:r>
              <a:rPr lang="fr-CA" sz="2000" b="1" dirty="0" smtClean="0">
                <a:solidFill>
                  <a:srgbClr val="0070C0"/>
                </a:solidFill>
                <a:latin typeface="NewsGoth Cn BT" pitchFamily="34" charset="0"/>
              </a:rPr>
              <a:t>entiment d’efficacité plus fort</a:t>
            </a:r>
            <a:endParaRPr lang="fr-CA" sz="2000" b="1" dirty="0">
              <a:solidFill>
                <a:srgbClr val="0070C0"/>
              </a:solidFill>
              <a:latin typeface="NewsGoth Cn BT" pitchFamily="34" charset="0"/>
            </a:endParaRPr>
          </a:p>
          <a:p>
            <a:pPr>
              <a:spcBef>
                <a:spcPts val="0"/>
              </a:spcBef>
            </a:pPr>
            <a:r>
              <a:rPr lang="fr-CA" sz="2000" b="1" dirty="0" smtClean="0">
                <a:solidFill>
                  <a:srgbClr val="0070C0"/>
                </a:solidFill>
                <a:latin typeface="NewsGoth Cn BT" pitchFamily="34" charset="0"/>
              </a:rPr>
              <a:t>	</a:t>
            </a:r>
          </a:p>
          <a:p>
            <a:pPr>
              <a:spcBef>
                <a:spcPts val="0"/>
              </a:spcBef>
            </a:pPr>
            <a:endParaRPr lang="fr-CA" sz="2000" b="1" dirty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NewsGoth Cn BT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251750" y="300131"/>
            <a:ext cx="51090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CA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Goth Cn BT"/>
              </a:rPr>
              <a:t>Efficacité parentale (2)</a:t>
            </a:r>
            <a:endParaRPr lang="fr-CA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Goth Cn BT"/>
            </a:endParaRPr>
          </a:p>
        </p:txBody>
      </p:sp>
    </p:spTree>
    <p:extLst>
      <p:ext uri="{BB962C8B-B14F-4D97-AF65-F5344CB8AC3E}">
        <p14:creationId xmlns:p14="http://schemas.microsoft.com/office/powerpoint/2010/main" val="1229560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0" cmpd="thickThin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1705</TotalTime>
  <Words>1073</Words>
  <Application>Microsoft Office PowerPoint</Application>
  <PresentationFormat>Affichage à l'écran (4:3)</PresentationFormat>
  <Paragraphs>309</Paragraphs>
  <Slides>17</Slides>
  <Notes>16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24" baseType="lpstr">
      <vt:lpstr>Arial</vt:lpstr>
      <vt:lpstr>Calibri</vt:lpstr>
      <vt:lpstr>Courier New</vt:lpstr>
      <vt:lpstr>NewsGoth Cn BT</vt:lpstr>
      <vt:lpstr>Times New Roman</vt:lpstr>
      <vt:lpstr>Wingdings</vt:lpstr>
      <vt:lpstr>Modèle par défaut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ISQ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Stat1055</dc:creator>
  <cp:lastModifiedBy>Nathalie Audet</cp:lastModifiedBy>
  <cp:revision>148</cp:revision>
  <cp:lastPrinted>2016-09-25T21:27:30Z</cp:lastPrinted>
  <dcterms:created xsi:type="dcterms:W3CDTF">2008-01-08T15:36:37Z</dcterms:created>
  <dcterms:modified xsi:type="dcterms:W3CDTF">2016-10-06T17:55:36Z</dcterms:modified>
</cp:coreProperties>
</file>