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57" r:id="rId5"/>
    <p:sldId id="267" r:id="rId6"/>
    <p:sldId id="268" r:id="rId7"/>
    <p:sldId id="266" r:id="rId8"/>
    <p:sldId id="265" r:id="rId9"/>
    <p:sldId id="270" r:id="rId10"/>
    <p:sldId id="271" r:id="rId11"/>
    <p:sldId id="272" r:id="rId12"/>
    <p:sldId id="273" r:id="rId13"/>
  </p:sldIdLst>
  <p:sldSz cx="9144000" cy="5143500" type="screen16x9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61" d="100"/>
          <a:sy n="61" d="100"/>
        </p:scale>
        <p:origin x="-82" y="-6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dirty="0" smtClean="0"/>
            <a:t>v</a:t>
          </a:r>
          <a:r>
            <a:rPr lang="fr-FR" sz="1600" b="1" baseline="-25000" dirty="0" smtClean="0"/>
            <a:t>11</a:t>
          </a:r>
          <a:endParaRPr lang="fr-FR" sz="1600" b="1" baseline="-25000" dirty="0"/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C858C8-C240-49AA-A49A-2360C7DB2F80}" type="presOf" srcId="{B09AA9A7-1D6E-4293-83D8-28ECD9E2161E}" destId="{F7F2B800-452D-465E-AD64-29E510F0026C}" srcOrd="0" destOrd="0" presId="urn:microsoft.com/office/officeart/2005/8/layout/chevron1"/>
    <dgm:cxn modelId="{874D70E9-289C-4D63-B109-46A69756D70B}" type="presOf" srcId="{8BC94F7D-A4E7-4A6A-A60E-A3F8D7AAB8B8}" destId="{61C23BCA-8FD1-4610-B5D9-8B2B214EAD4D}" srcOrd="0" destOrd="0" presId="urn:microsoft.com/office/officeart/2005/8/layout/chevron1"/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B47CC58D-DCC0-42A9-B6ED-BA3459E4E291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dirty="0" smtClean="0"/>
            <a:t>v</a:t>
          </a:r>
          <a:r>
            <a:rPr lang="fr-FR" sz="1600" b="1" baseline="-25000" dirty="0" smtClean="0"/>
            <a:t>12</a:t>
          </a:r>
          <a:endParaRPr lang="fr-FR" sz="1600" b="1" baseline="-25000" dirty="0"/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795F7B-1CB3-4C74-9400-C44D21775257}" type="presOf" srcId="{B09AA9A7-1D6E-4293-83D8-28ECD9E2161E}" destId="{F7F2B800-452D-465E-AD64-29E510F0026C}" srcOrd="0" destOrd="0" presId="urn:microsoft.com/office/officeart/2005/8/layout/chevron1"/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EB8BA960-A92F-4DE6-9232-BAEAD15E710B}" type="presOf" srcId="{8BC94F7D-A4E7-4A6A-A60E-A3F8D7AAB8B8}" destId="{61C23BCA-8FD1-4610-B5D9-8B2B214EAD4D}" srcOrd="0" destOrd="0" presId="urn:microsoft.com/office/officeart/2005/8/layout/chevron1"/>
    <dgm:cxn modelId="{3BC46171-99BB-4F88-9419-2A9A0F84B7C6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dirty="0" smtClean="0"/>
            <a:t>v</a:t>
          </a:r>
          <a:r>
            <a:rPr lang="fr-FR" sz="1600" b="1" baseline="-25000" dirty="0" smtClean="0"/>
            <a:t>21</a:t>
          </a:r>
          <a:endParaRPr lang="fr-FR" sz="1600" b="1" baseline="-25000" dirty="0"/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75AEAC9-286F-4DC6-835E-B9F7C88B8E3A}" type="presOf" srcId="{B09AA9A7-1D6E-4293-83D8-28ECD9E2161E}" destId="{F7F2B800-452D-465E-AD64-29E510F0026C}" srcOrd="0" destOrd="0" presId="urn:microsoft.com/office/officeart/2005/8/layout/chevron1"/>
    <dgm:cxn modelId="{4B2B7374-9019-4923-A7C8-39A86099D469}" type="presOf" srcId="{8BC94F7D-A4E7-4A6A-A60E-A3F8D7AAB8B8}" destId="{61C23BCA-8FD1-4610-B5D9-8B2B214EAD4D}" srcOrd="0" destOrd="0" presId="urn:microsoft.com/office/officeart/2005/8/layout/chevron1"/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F58F52B0-F415-4E94-B523-6AB16A70981B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baseline="0" dirty="0" smtClean="0"/>
            <a:t>v</a:t>
          </a:r>
          <a:r>
            <a:rPr lang="fr-FR" sz="1600" b="1" baseline="-25000" dirty="0" smtClean="0"/>
            <a:t>22</a:t>
          </a:r>
          <a:endParaRPr lang="fr-FR" sz="1600" b="1" baseline="-25000" dirty="0"/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5534ED2-3CAF-44E0-A50E-281E31083FB7}" type="presOf" srcId="{B09AA9A7-1D6E-4293-83D8-28ECD9E2161E}" destId="{F7F2B800-452D-465E-AD64-29E510F0026C}" srcOrd="0" destOrd="0" presId="urn:microsoft.com/office/officeart/2005/8/layout/chevron1"/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5A32E073-EEBF-46FC-B41A-2E20EB5F17D1}" type="presOf" srcId="{8BC94F7D-A4E7-4A6A-A60E-A3F8D7AAB8B8}" destId="{61C23BCA-8FD1-4610-B5D9-8B2B214EAD4D}" srcOrd="0" destOrd="0" presId="urn:microsoft.com/office/officeart/2005/8/layout/chevron1"/>
    <dgm:cxn modelId="{35F52713-9ED9-49C5-B8D6-445E88BB89A9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?</a:t>
          </a:r>
          <a:endParaRPr lang="fr-FR" sz="1600" b="1" baseline="-250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D5A2E412-A9F4-40B5-8760-69E0DEEA13E6}" type="presOf" srcId="{8BC94F7D-A4E7-4A6A-A60E-A3F8D7AAB8B8}" destId="{61C23BCA-8FD1-4610-B5D9-8B2B214EAD4D}" srcOrd="0" destOrd="0" presId="urn:microsoft.com/office/officeart/2005/8/layout/chevron1"/>
    <dgm:cxn modelId="{61008E66-5119-40EB-9E50-ABE6B83316D6}" type="presOf" srcId="{B09AA9A7-1D6E-4293-83D8-28ECD9E2161E}" destId="{F7F2B800-452D-465E-AD64-29E510F0026C}" srcOrd="0" destOrd="0" presId="urn:microsoft.com/office/officeart/2005/8/layout/chevron1"/>
    <dgm:cxn modelId="{A48553C1-71AB-4E3B-9262-2C4F361143CA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baseline="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?</a:t>
          </a:r>
          <a:endParaRPr lang="fr-FR" sz="1600" b="1" baseline="-250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EEB054-6124-47F8-9310-6C86D885C248}" type="presOf" srcId="{8BC94F7D-A4E7-4A6A-A60E-A3F8D7AAB8B8}" destId="{61C23BCA-8FD1-4610-B5D9-8B2B214EAD4D}" srcOrd="0" destOrd="0" presId="urn:microsoft.com/office/officeart/2005/8/layout/chevron1"/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6999E30A-43F9-433D-BDEC-8E36153DD858}" type="presOf" srcId="{B09AA9A7-1D6E-4293-83D8-28ECD9E2161E}" destId="{F7F2B800-452D-465E-AD64-29E510F0026C}" srcOrd="0" destOrd="0" presId="urn:microsoft.com/office/officeart/2005/8/layout/chevron1"/>
    <dgm:cxn modelId="{A38D68A9-DAAC-45D1-8B5A-A41B3DA7F285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9AA9A7-1D6E-4293-83D8-28ECD9E216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C94F7D-A4E7-4A6A-A60E-A3F8D7AAB8B8}">
      <dgm:prSet phldrT="[Texte]" custT="1"/>
      <dgm:spPr/>
      <dgm:t>
        <a:bodyPr/>
        <a:lstStyle/>
        <a:p>
          <a:r>
            <a:rPr lang="fr-FR" sz="1600" b="1" baseline="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?</a:t>
          </a:r>
          <a:endParaRPr lang="fr-FR" sz="1600" b="1" baseline="-250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99129B80-7AA5-499B-9D3D-AEB313FC7D09}" type="parTrans" cxnId="{86C41A19-8FB9-4AB7-BECB-99E3949BBBC1}">
      <dgm:prSet/>
      <dgm:spPr/>
      <dgm:t>
        <a:bodyPr/>
        <a:lstStyle/>
        <a:p>
          <a:endParaRPr lang="fr-FR"/>
        </a:p>
      </dgm:t>
    </dgm:pt>
    <dgm:pt modelId="{72DBA23D-FFDD-4E33-A64D-03063B09EE1A}" type="sibTrans" cxnId="{86C41A19-8FB9-4AB7-BECB-99E3949BBBC1}">
      <dgm:prSet/>
      <dgm:spPr/>
      <dgm:t>
        <a:bodyPr/>
        <a:lstStyle/>
        <a:p>
          <a:endParaRPr lang="fr-FR"/>
        </a:p>
      </dgm:t>
    </dgm:pt>
    <dgm:pt modelId="{F7F2B800-452D-465E-AD64-29E510F0026C}" type="pres">
      <dgm:prSet presAssocID="{B09AA9A7-1D6E-4293-83D8-28ECD9E2161E}" presName="Name0" presStyleCnt="0">
        <dgm:presLayoutVars>
          <dgm:dir/>
          <dgm:animLvl val="lvl"/>
          <dgm:resizeHandles val="exact"/>
        </dgm:presLayoutVars>
      </dgm:prSet>
      <dgm:spPr/>
    </dgm:pt>
    <dgm:pt modelId="{61C23BCA-8FD1-4610-B5D9-8B2B214EAD4D}" type="pres">
      <dgm:prSet presAssocID="{8BC94F7D-A4E7-4A6A-A60E-A3F8D7AAB8B8}" presName="parTxOnly" presStyleLbl="node1" presStyleIdx="0" presStyleCnt="1" custLinFactNeighborX="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30034E-B065-41E0-B850-28C2F0D6B2C3}" type="presOf" srcId="{B09AA9A7-1D6E-4293-83D8-28ECD9E2161E}" destId="{F7F2B800-452D-465E-AD64-29E510F0026C}" srcOrd="0" destOrd="0" presId="urn:microsoft.com/office/officeart/2005/8/layout/chevron1"/>
    <dgm:cxn modelId="{86C41A19-8FB9-4AB7-BECB-99E3949BBBC1}" srcId="{B09AA9A7-1D6E-4293-83D8-28ECD9E2161E}" destId="{8BC94F7D-A4E7-4A6A-A60E-A3F8D7AAB8B8}" srcOrd="0" destOrd="0" parTransId="{99129B80-7AA5-499B-9D3D-AEB313FC7D09}" sibTransId="{72DBA23D-FFDD-4E33-A64D-03063B09EE1A}"/>
    <dgm:cxn modelId="{9DF45109-C8A3-479B-A87E-2727B9336D05}" type="presOf" srcId="{8BC94F7D-A4E7-4A6A-A60E-A3F8D7AAB8B8}" destId="{61C23BCA-8FD1-4610-B5D9-8B2B214EAD4D}" srcOrd="0" destOrd="0" presId="urn:microsoft.com/office/officeart/2005/8/layout/chevron1"/>
    <dgm:cxn modelId="{B9E293A8-7CA0-45D8-849B-1A230212E902}" type="presParOf" srcId="{F7F2B800-452D-465E-AD64-29E510F0026C}" destId="{61C23BCA-8FD1-4610-B5D9-8B2B214EAD4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v</a:t>
          </a:r>
          <a:r>
            <a:rPr lang="fr-FR" sz="1600" b="1" kern="1200" baseline="-25000" dirty="0" smtClean="0"/>
            <a:t>11</a:t>
          </a:r>
          <a:endParaRPr lang="fr-FR" sz="1600" b="1" kern="1200" baseline="-25000" dirty="0"/>
        </a:p>
      </dsp:txBody>
      <dsp:txXfrm>
        <a:off x="169099" y="0"/>
        <a:ext cx="599679" cy="336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v</a:t>
          </a:r>
          <a:r>
            <a:rPr lang="fr-FR" sz="1600" b="1" kern="1200" baseline="-25000" dirty="0" smtClean="0"/>
            <a:t>12</a:t>
          </a:r>
          <a:endParaRPr lang="fr-FR" sz="1600" b="1" kern="1200" baseline="-25000" dirty="0"/>
        </a:p>
      </dsp:txBody>
      <dsp:txXfrm>
        <a:off x="169099" y="0"/>
        <a:ext cx="599679" cy="336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v</a:t>
          </a:r>
          <a:r>
            <a:rPr lang="fr-FR" sz="1600" b="1" kern="1200" baseline="-25000" dirty="0" smtClean="0"/>
            <a:t>21</a:t>
          </a:r>
          <a:endParaRPr lang="fr-FR" sz="1600" b="1" kern="1200" baseline="-25000" dirty="0"/>
        </a:p>
      </dsp:txBody>
      <dsp:txXfrm>
        <a:off x="169099" y="0"/>
        <a:ext cx="599679" cy="336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baseline="0" dirty="0" smtClean="0"/>
            <a:t>v</a:t>
          </a:r>
          <a:r>
            <a:rPr lang="fr-FR" sz="1600" b="1" kern="1200" baseline="-25000" dirty="0" smtClean="0"/>
            <a:t>22</a:t>
          </a:r>
          <a:endParaRPr lang="fr-FR" sz="1600" b="1" kern="1200" baseline="-25000" dirty="0"/>
        </a:p>
      </dsp:txBody>
      <dsp:txXfrm>
        <a:off x="169099" y="0"/>
        <a:ext cx="599679" cy="336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?</a:t>
          </a:r>
          <a:endParaRPr lang="fr-FR" sz="1600" b="1" kern="1200" baseline="-250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69099" y="0"/>
        <a:ext cx="599679" cy="336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baseline="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?</a:t>
          </a:r>
          <a:endParaRPr lang="fr-FR" sz="1600" b="1" kern="1200" baseline="-250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69099" y="0"/>
        <a:ext cx="599679" cy="3363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3BCA-8FD1-4610-B5D9-8B2B214EAD4D}">
      <dsp:nvSpPr>
        <dsp:cNvPr id="0" name=""/>
        <dsp:cNvSpPr/>
      </dsp:nvSpPr>
      <dsp:spPr>
        <a:xfrm>
          <a:off x="915" y="0"/>
          <a:ext cx="936046" cy="33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baseline="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?</a:t>
          </a:r>
          <a:endParaRPr lang="fr-FR" sz="1600" b="1" kern="1200" baseline="-250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69099" y="0"/>
        <a:ext cx="599679" cy="33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A8ADFD5B-A66C-449C-B6E8-FB716D07777D}" type="datetimeFigureOut">
              <a:pPr/>
              <a:t>17/09/2016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CA5D3BF3-D352-46FC-8343-31F56E6730EA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88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fr-F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fr-F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fr-FR">
                <a:solidFill>
                  <a:srgbClr val="FFFFFF"/>
                </a:solidFill>
              </a:rPr>
              <a:pPr algn="ctr"/>
              <a:t>17/09/2016</a:t>
            </a:fld>
            <a:endParaRPr kumimoji="0"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fr-FR" cap="all" baseline="0"/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17/09/2016</a:t>
            </a:fld>
            <a:endParaRPr kumimoji="0" lang="fr-F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fr-F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fr-F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17/09/2016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fr-F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2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17/09/2016</a:t>
            </a:fld>
            <a:endParaRPr kumimoji="0"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fr-FR"/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17/09/2016</a:t>
            </a:fld>
            <a:endParaRPr kumimoji="0"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17/09/2016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17/09/2016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fr-FR" sz="4200" b="0"/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17/09/2016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fr-FR" sz="1800"/>
            </a:lvl1pPr>
            <a:lvl2pPr eaLnBrk="1" latinLnBrk="0" hangingPunct="1">
              <a:buNone/>
              <a:defRPr kumimoji="0" lang="fr-FR" sz="1200"/>
            </a:lvl2pPr>
            <a:lvl3pPr eaLnBrk="1" latinLnBrk="0" hangingPunct="1">
              <a:buNone/>
              <a:defRPr kumimoji="0" lang="fr-FR" sz="1000"/>
            </a:lvl3pPr>
            <a:lvl4pPr eaLnBrk="1" latinLnBrk="0" hangingPunct="1">
              <a:buNone/>
              <a:defRPr kumimoji="0" lang="fr-FR" sz="900"/>
            </a:lvl4pPr>
            <a:lvl5pPr eaLnBrk="1" latinLnBrk="0" hangingPunct="1"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fr-FR"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fr-FR" sz="1700"/>
            </a:lvl1pPr>
            <a:lvl2pPr eaLnBrk="1" latinLnBrk="0" hangingPunct="1">
              <a:buFontTx/>
              <a:buNone/>
              <a:defRPr kumimoji="0" lang="fr-FR" sz="1200"/>
            </a:lvl2pPr>
            <a:lvl3pPr eaLnBrk="1" latinLnBrk="0" hangingPunct="1">
              <a:buFontTx/>
              <a:buNone/>
              <a:defRPr kumimoji="0" lang="fr-FR" sz="1000"/>
            </a:lvl3pPr>
            <a:lvl4pPr eaLnBrk="1" latinLnBrk="0" hangingPunct="1">
              <a:buFontTx/>
              <a:buNone/>
              <a:defRPr kumimoji="0" lang="fr-FR" sz="900"/>
            </a:lvl4pPr>
            <a:lvl5pPr eaLnBrk="1" latinLnBrk="0" hangingPunct="1">
              <a:buFontTx/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fr-F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17/09/2016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fr-FR" sz="2800"/>
            </a:lvl1pPr>
            <a:extLst/>
          </a:lstStyle>
          <a:p>
            <a:pPr algn="ctr"/>
            <a:fld id="{8F82E0A0-C266-4798-8C8F-B9F91E9DA37E}" type="slidenum">
              <a:rPr kumimoji="0" lang="fr-FR" sz="28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17/09/2016</a:t>
            </a:fld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fr-F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fr-F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95536" y="2343150"/>
            <a:ext cx="8443664" cy="2038350"/>
          </a:xfrm>
        </p:spPr>
        <p:txBody>
          <a:bodyPr>
            <a:noAutofit/>
          </a:bodyPr>
          <a:lstStyle>
            <a:extLst/>
          </a:lstStyle>
          <a:p>
            <a:r>
              <a:rPr lang="fr-FR" sz="2800" dirty="0" smtClean="0"/>
              <a:t>CALAGE DES SONDAGES ÉLECTORAUX EN CAS DE SOUVENIR OU D’INTENTION DE VOTE DISSIMULÉS OU ANACHRONIQUES </a:t>
            </a:r>
            <a:endParaRPr lang="fr-FR" sz="2800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fr-FR" dirty="0" smtClean="0"/>
              <a:t>Pierre Marie </a:t>
            </a:r>
            <a:r>
              <a:rPr lang="fr-FR" dirty="0" err="1" smtClean="0"/>
              <a:t>Windal</a:t>
            </a:r>
            <a:endParaRPr lang="fr-FR" dirty="0"/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1403648" y="1995686"/>
            <a:ext cx="6515100" cy="51435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fr-FR"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fr-FR" dirty="0"/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35496" y="4515966"/>
            <a:ext cx="2195736" cy="5143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fr-FR"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1200" dirty="0" smtClean="0"/>
              <a:t>9</a:t>
            </a:r>
            <a:r>
              <a:rPr lang="fr-FR" sz="1200" baseline="30000" dirty="0" smtClean="0"/>
              <a:t>ème</a:t>
            </a:r>
            <a:r>
              <a:rPr lang="fr-FR" sz="1200" dirty="0" smtClean="0"/>
              <a:t> colloque francophone sur les sondages - Gatineau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FR" sz="3200" dirty="0" smtClean="0"/>
              <a:t>Les régionales de 2015 à la Réunion</a:t>
            </a:r>
            <a:br>
              <a:rPr lang="fr-FR" sz="3200" dirty="0" smtClean="0"/>
            </a:br>
            <a:r>
              <a:rPr lang="fr-FR" sz="2400" dirty="0" smtClean="0"/>
              <a:t>Souvenir de vote anachronique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352551"/>
                <a:ext cx="3816424" cy="2083295"/>
              </a:xfrm>
            </p:spPr>
            <p:txBody>
              <a:bodyPr>
                <a:normAutofit/>
              </a:bodyPr>
              <a:lstStyle>
                <a:extLst/>
              </a:lstStyle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1800" dirty="0" smtClean="0"/>
                  <a:t>Quel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80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1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1800" dirty="0"/>
                  <a:t> aurait produit un </a:t>
                </a:r>
                <a:r>
                  <a:rPr lang="fr-FR" sz="1800" dirty="0">
                    <a:latin typeface="Arial"/>
                    <a:cs typeface="Arial"/>
                  </a:rPr>
                  <a:t>∆ de  </a:t>
                </a:r>
                <a:r>
                  <a:rPr lang="fr-FR" sz="1800" dirty="0" smtClean="0">
                    <a:latin typeface="Arial"/>
                    <a:cs typeface="Arial"/>
                  </a:rPr>
                  <a:t>−5.3% </a:t>
                </a:r>
                <a:r>
                  <a:rPr lang="fr-FR" sz="1800" dirty="0">
                    <a:latin typeface="Arial"/>
                    <a:cs typeface="Arial"/>
                  </a:rPr>
                  <a:t>= </a:t>
                </a:r>
                <a:r>
                  <a:rPr lang="fr-FR" sz="1800" dirty="0" smtClean="0">
                    <a:latin typeface="Arial"/>
                    <a:cs typeface="Arial"/>
                  </a:rPr>
                  <a:t>35.1 </a:t>
                </a:r>
                <a:r>
                  <a:rPr lang="fr-FR" sz="1800" dirty="0">
                    <a:latin typeface="Arial"/>
                    <a:cs typeface="Arial"/>
                  </a:rPr>
                  <a:t>% − </a:t>
                </a:r>
                <a:r>
                  <a:rPr lang="fr-FR" sz="1800" dirty="0" smtClean="0">
                    <a:latin typeface="Arial"/>
                    <a:cs typeface="Arial"/>
                  </a:rPr>
                  <a:t>40.4 </a:t>
                </a:r>
                <a:r>
                  <a:rPr lang="fr-FR" sz="1800" dirty="0">
                    <a:latin typeface="Arial"/>
                    <a:cs typeface="Arial"/>
                  </a:rPr>
                  <a:t>% ?</a:t>
                </a:r>
                <a:endParaRPr lang="fr-FR" sz="1800" dirty="0"/>
              </a:p>
              <a:p>
                <a:pPr marL="32004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5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50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15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5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fr-FR" sz="15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1500" i="1">
                            <a:latin typeface="Cambria Math"/>
                            <a:ea typeface="Cambria Math"/>
                          </a:rPr>
                          <m:t>∆</m:t>
                        </m:r>
                      </m:num>
                      <m:den>
                        <m:r>
                          <a:rPr lang="fr-FR" sz="1500" i="1" smtClean="0">
                            <a:latin typeface="Cambria Math"/>
                          </a:rPr>
                          <m:t> </m:t>
                        </m:r>
                        <m:r>
                          <a:rPr lang="fr-FR" sz="15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fr-FR" sz="1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5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15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fr-FR" sz="15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sz="15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sz="1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5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15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fr-FR" sz="15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sz="15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fr-FR" sz="1500" dirty="0"/>
                  <a:t> = </a:t>
                </a:r>
                <a:r>
                  <a:rPr lang="fr-FR" sz="1500" dirty="0" smtClean="0"/>
                  <a:t>12 </a:t>
                </a:r>
                <a:r>
                  <a:rPr lang="fr-FR" sz="1500" dirty="0"/>
                  <a:t>%</a:t>
                </a:r>
              </a:p>
              <a:p>
                <a:pPr marL="0" indent="0">
                  <a:buNone/>
                </a:pPr>
                <a:r>
                  <a:rPr lang="fr-FR" sz="1500" dirty="0" smtClean="0"/>
                  <a:t>La presque totalité de l’écart entre le vote et le souvenir de vote (14.4 %) correspond à du souvenir anachronique.</a:t>
                </a:r>
                <a:endParaRPr lang="fr-FR" sz="1500" dirty="0"/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352551"/>
                <a:ext cx="3816424" cy="2083295"/>
              </a:xfrm>
              <a:blipFill rotWithShape="1">
                <a:blip r:embed="rId3"/>
                <a:stretch>
                  <a:fillRect l="-639" t="-1462" r="-9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 txBox="1">
            <a:spLocks/>
          </p:cNvSpPr>
          <p:nvPr/>
        </p:nvSpPr>
        <p:spPr>
          <a:xfrm>
            <a:off x="467544" y="3291830"/>
            <a:ext cx="4394448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§"/>
            </a:pPr>
            <a:r>
              <a:rPr lang="fr-FR" sz="1600" dirty="0" smtClean="0"/>
              <a:t>Il aurait mieux valu ne pas redresser.</a:t>
            </a:r>
          </a:p>
          <a:p>
            <a:pPr marL="0" indent="0">
              <a:buNone/>
            </a:pPr>
            <a:r>
              <a:rPr lang="fr-FR" sz="1600" dirty="0" err="1" smtClean="0"/>
              <a:t>Biais</a:t>
            </a:r>
            <a:r>
              <a:rPr lang="fr-FR" sz="1600" baseline="30000" dirty="0" err="1" smtClean="0"/>
              <a:t>NR</a:t>
            </a:r>
            <a:r>
              <a:rPr lang="fr-FR" sz="1600" dirty="0" smtClean="0"/>
              <a:t> : </a:t>
            </a:r>
            <a:endParaRPr lang="ar-AE" sz="1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47885"/>
              </p:ext>
            </p:extLst>
          </p:nvPr>
        </p:nvGraphicFramePr>
        <p:xfrm>
          <a:off x="4283968" y="1455410"/>
          <a:ext cx="4536504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488"/>
                <a:gridCol w="1026508"/>
                <a:gridCol w="1026508"/>
              </a:tblGrid>
              <a:tr h="342900"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D. Robert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Autres candidats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4516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Régionales de 2010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Vote réel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32,1 %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67,9 %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Souvenir de vote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46,5 %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53,5 %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Régionales de 2015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Vote réel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40,4 %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59,6 %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Intention de vote non redressée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40,2 %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59,8 %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Intention de vote redressée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35,1 %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64,9 %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Écart intention/vote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-5,3 %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7074"/>
              </p:ext>
            </p:extLst>
          </p:nvPr>
        </p:nvGraphicFramePr>
        <p:xfrm>
          <a:off x="5076056" y="3651870"/>
          <a:ext cx="3624312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5094"/>
                <a:gridCol w="999324"/>
                <a:gridCol w="1199894"/>
              </a:tblGrid>
              <a:tr h="167640">
                <a:tc gridSpan="3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Transfert souvenir/intention de vote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D. Robert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Autres candidats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D. Robert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57 %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12 %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Autres candidats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43 %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88 %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403648" y="3633286"/>
                <a:ext cx="32403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)(</m:t>
                    </m:r>
                    <m:sSub>
                      <m:sSubPr>
                        <m:ctrlP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)= </m:t>
                    </m:r>
                  </m:oMath>
                </a14:m>
                <a:r>
                  <a:rPr lang="fr-FR" sz="1600" dirty="0" smtClean="0">
                    <a:solidFill>
                      <a:schemeClr val="tx1"/>
                    </a:solidFill>
                  </a:rPr>
                  <a:t>0.01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633286"/>
                <a:ext cx="3240360" cy="338554"/>
              </a:xfrm>
              <a:prstGeom prst="rect">
                <a:avLst/>
              </a:prstGeom>
              <a:blipFill rotWithShape="1">
                <a:blip r:embed="rId4"/>
                <a:stretch>
                  <a:fillRect l="-940" t="-5357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4860032" y="1491630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faits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6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FR" sz="3200" dirty="0" smtClean="0"/>
              <a:t>Le potentiel électoral de Marine Le Pen</a:t>
            </a:r>
            <a:br>
              <a:rPr lang="fr-FR" sz="3200" dirty="0" smtClean="0"/>
            </a:br>
            <a:r>
              <a:rPr lang="fr-FR" sz="2400" dirty="0" smtClean="0"/>
              <a:t>Sondage téléphonique d’octobre 2015 consacré au FN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352551"/>
                <a:ext cx="4394448" cy="3379439"/>
              </a:xfrm>
            </p:spPr>
            <p:txBody>
              <a:bodyPr>
                <a:normAutofit lnSpcReduction="10000"/>
              </a:bodyPr>
              <a:lstStyle>
                <a:extLst/>
              </a:lstStyle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1800" dirty="0" smtClean="0"/>
                  <a:t>On estime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1500" dirty="0" smtClean="0"/>
                  <a:t> par rapport à la « norme » (écart moyen constaté sur plusieurs sondages) : 6.6 % - 2 % = 4.6 %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1500" dirty="0" smtClean="0"/>
                  <a:t>On en déduit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fr-FR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CA" sz="16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CA" sz="1600" i="1">
                                <a:latin typeface="Cambria Math"/>
                              </a:rPr>
                              <m:t>21</m:t>
                            </m:r>
                          </m:sub>
                          <m:sup>
                            <m:r>
                              <a:rPr lang="fr-CA" sz="1600" i="1">
                                <a:latin typeface="Cambria Math"/>
                              </a:rPr>
                              <m:t>𝑏</m:t>
                            </m:r>
                            <m:r>
                              <a:rPr lang="fr-FR" sz="1600" b="0" i="1" smtClean="0">
                                <a:latin typeface="Cambria Math"/>
                              </a:rPr>
                              <m:t>𝑖𝑎𝑖𝑠</m:t>
                            </m:r>
                            <m:r>
                              <a:rPr lang="fr-FR" sz="1600" b="0" i="1" smtClean="0">
                                <a:latin typeface="Cambria Math"/>
                              </a:rPr>
                              <m:t>é</m:t>
                            </m:r>
                          </m:sup>
                        </m:sSubSup>
                        <m:r>
                          <a:rPr lang="fr-CA" sz="1600" i="1">
                            <a:latin typeface="Cambria Math"/>
                          </a:rPr>
                          <m:t>=</m:t>
                        </m:r>
                        <m:r>
                          <a:rPr lang="fr-CA" sz="16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CA" sz="1600" i="1">
                            <a:latin typeface="Cambria Math"/>
                          </a:rPr>
                          <m:t>21</m:t>
                        </m:r>
                      </m:sub>
                    </m:sSub>
                    <m:d>
                      <m:dPr>
                        <m:ctrlPr>
                          <a:rPr lang="fr-FR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fr-CA" sz="1600" i="1">
                            <a:latin typeface="Cambria Math"/>
                          </a:rPr>
                          <m:t>1</m:t>
                        </m:r>
                        <m:r>
                          <a:rPr lang="fr-CA" sz="16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fr-FR" sz="16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CA" sz="16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fr-CA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fr-FR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CA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fr-CA" sz="16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fr-CA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fr-CA" sz="16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CA" sz="1600" i="1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fr-CA" sz="1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sz="1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A" sz="1600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fr-CA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A" sz="16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CA" sz="1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1500" dirty="0" smtClean="0"/>
                  <a:t> soit 16% </a:t>
                </a:r>
              </a:p>
              <a:p>
                <a:pPr marL="0" indent="0">
                  <a:buNone/>
                </a:pPr>
                <a:r>
                  <a:rPr lang="fr-FR" sz="1500" dirty="0" smtClean="0"/>
                  <a:t>Int[Le </a:t>
                </a:r>
                <a:r>
                  <a:rPr lang="fr-FR" sz="1500" dirty="0" err="1" smtClean="0"/>
                  <a:t>Pen</a:t>
                </a:r>
                <a:r>
                  <a:rPr lang="fr-FR" sz="1500" dirty="0" err="1" smtClean="0">
                    <a:latin typeface="Arial"/>
                    <a:cs typeface="Arial"/>
                  </a:rPr>
                  <a:t>|vrai</a:t>
                </a:r>
                <a:r>
                  <a:rPr lang="fr-FR" sz="1500" dirty="0" smtClean="0">
                    <a:latin typeface="Arial"/>
                    <a:cs typeface="Arial"/>
                  </a:rPr>
                  <a:t> : d</a:t>
                </a:r>
                <a:r>
                  <a:rPr lang="fr-FR" sz="1500" baseline="-25000" dirty="0" smtClean="0">
                    <a:latin typeface="Arial"/>
                    <a:cs typeface="Arial"/>
                  </a:rPr>
                  <a:t>1</a:t>
                </a:r>
                <a:r>
                  <a:rPr lang="fr-FR" sz="1500" dirty="0" smtClean="0">
                    <a:latin typeface="Arial"/>
                    <a:cs typeface="Arial"/>
                  </a:rPr>
                  <a:t>=4.6 %] = 26.1 %</a:t>
                </a:r>
              </a:p>
              <a:p>
                <a:pPr marL="0" indent="0">
                  <a:buNone/>
                </a:pPr>
                <a:r>
                  <a:rPr lang="fr-FR" sz="1500" dirty="0">
                    <a:latin typeface="Arial"/>
                    <a:cs typeface="Arial"/>
                  </a:rPr>
                  <a:t>Int[Le </a:t>
                </a:r>
                <a:r>
                  <a:rPr lang="fr-FR" sz="1500" dirty="0" err="1" smtClean="0">
                    <a:latin typeface="Arial"/>
                    <a:cs typeface="Arial"/>
                  </a:rPr>
                  <a:t>Pen|R</a:t>
                </a:r>
                <a:r>
                  <a:rPr lang="fr-FR" sz="1500" dirty="0" smtClean="0">
                    <a:latin typeface="Arial"/>
                    <a:cs typeface="Arial"/>
                  </a:rPr>
                  <a:t>] </a:t>
                </a:r>
                <a:r>
                  <a:rPr lang="fr-FR" sz="1500" dirty="0">
                    <a:latin typeface="Arial"/>
                    <a:cs typeface="Arial"/>
                  </a:rPr>
                  <a:t>= </a:t>
                </a:r>
                <a:r>
                  <a:rPr lang="fr-FR" sz="1500" dirty="0" smtClean="0">
                    <a:latin typeface="Arial"/>
                    <a:cs typeface="Arial"/>
                  </a:rPr>
                  <a:t>29.4 % soit un biais de 3.3 %</a:t>
                </a:r>
              </a:p>
              <a:p>
                <a:pPr marL="0" indent="0">
                  <a:buNone/>
                </a:pPr>
                <a:r>
                  <a:rPr lang="fr-FR" sz="1500" dirty="0">
                    <a:latin typeface="Arial"/>
                    <a:cs typeface="Arial"/>
                  </a:rPr>
                  <a:t>Int[Le </a:t>
                </a:r>
                <a:r>
                  <a:rPr lang="fr-FR" sz="1500" dirty="0" err="1" smtClean="0">
                    <a:latin typeface="Arial"/>
                    <a:cs typeface="Arial"/>
                  </a:rPr>
                  <a:t>Pen|NR</a:t>
                </a:r>
                <a:r>
                  <a:rPr lang="fr-FR" sz="1500" dirty="0">
                    <a:latin typeface="Arial"/>
                    <a:cs typeface="Arial"/>
                  </a:rPr>
                  <a:t>] = </a:t>
                </a:r>
                <a:r>
                  <a:rPr lang="fr-FR" sz="1500" dirty="0" smtClean="0">
                    <a:latin typeface="Arial"/>
                    <a:cs typeface="Arial"/>
                  </a:rPr>
                  <a:t>24.5 </a:t>
                </a:r>
                <a:r>
                  <a:rPr lang="fr-FR" sz="1500" dirty="0">
                    <a:latin typeface="Arial"/>
                    <a:cs typeface="Arial"/>
                  </a:rPr>
                  <a:t>% soit un biais de </a:t>
                </a:r>
                <a:r>
                  <a:rPr lang="fr-FR" sz="1500" dirty="0" smtClean="0">
                    <a:latin typeface="Arial"/>
                    <a:cs typeface="Arial"/>
                  </a:rPr>
                  <a:t>-1.6 %</a:t>
                </a:r>
              </a:p>
              <a:p>
                <a:pPr marL="0" indent="0">
                  <a:buNone/>
                </a:pPr>
                <a:r>
                  <a:rPr lang="fr-FR" sz="1500" dirty="0" smtClean="0">
                    <a:latin typeface="Arial"/>
                    <a:cs typeface="Arial"/>
                  </a:rPr>
                  <a:t>Estimateur lissé avec un </a:t>
                </a:r>
                <a:r>
                  <a:rPr lang="el-GR" sz="1500" dirty="0" smtClean="0">
                    <a:latin typeface="Arial"/>
                    <a:cs typeface="Arial"/>
                  </a:rPr>
                  <a:t>α</a:t>
                </a:r>
                <a:r>
                  <a:rPr lang="fr-FR" sz="1500" dirty="0" smtClean="0">
                    <a:latin typeface="Arial"/>
                    <a:cs typeface="Arial"/>
                  </a:rPr>
                  <a:t> de ½ : 27 %, soit un biais de 0.9 %</a:t>
                </a:r>
              </a:p>
              <a:p>
                <a:pPr marL="0" indent="0">
                  <a:buNone/>
                </a:pPr>
                <a:r>
                  <a:rPr lang="fr-FR" sz="1500" u="sng" dirty="0" smtClean="0">
                    <a:latin typeface="Arial"/>
                    <a:cs typeface="Arial"/>
                  </a:rPr>
                  <a:t>Conclusion</a:t>
                </a:r>
                <a:r>
                  <a:rPr lang="fr-FR" sz="1500" dirty="0" smtClean="0">
                    <a:latin typeface="Arial"/>
                    <a:cs typeface="Arial"/>
                  </a:rPr>
                  <a:t> : préférable de ne pas redresser ou de se placer au biais </a:t>
                </a:r>
                <a:r>
                  <a:rPr lang="fr-FR" sz="1500" dirty="0" err="1" smtClean="0">
                    <a:latin typeface="Arial"/>
                    <a:cs typeface="Arial"/>
                  </a:rPr>
                  <a:t>minmax</a:t>
                </a:r>
                <a:r>
                  <a:rPr lang="fr-FR" sz="1500" dirty="0" smtClean="0">
                    <a:latin typeface="Arial"/>
                    <a:cs typeface="Arial"/>
                  </a:rPr>
                  <a:t>. </a:t>
                </a:r>
                <a:endParaRPr lang="fr-FR" sz="1500" dirty="0">
                  <a:latin typeface="Arial"/>
                  <a:cs typeface="Arial"/>
                </a:endParaRPr>
              </a:p>
              <a:p>
                <a:pPr marL="0" indent="0">
                  <a:buNone/>
                </a:pPr>
                <a:endParaRPr lang="fr-FR" sz="1500" dirty="0" smtClean="0">
                  <a:latin typeface="Arial"/>
                  <a:cs typeface="Arial"/>
                </a:endParaRPr>
              </a:p>
              <a:p>
                <a:pPr marL="0" indent="0">
                  <a:buNone/>
                </a:pPr>
                <a:endParaRPr lang="fr-FR" sz="1500" dirty="0"/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352551"/>
                <a:ext cx="4394448" cy="3379439"/>
              </a:xfrm>
              <a:blipFill rotWithShape="1">
                <a:blip r:embed="rId3"/>
                <a:stretch>
                  <a:fillRect l="-555" t="-16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au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4228832"/>
                  </p:ext>
                </p:extLst>
              </p:nvPr>
            </p:nvGraphicFramePr>
            <p:xfrm>
              <a:off x="5148064" y="1485890"/>
              <a:ext cx="3509996" cy="16230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83488"/>
                    <a:gridCol w="1026508"/>
                  </a:tblGrid>
                  <a:tr h="342900">
                    <a:tc>
                      <a:txBody>
                        <a:bodyPr/>
                        <a:lstStyle/>
                        <a:p>
                          <a:endParaRPr lang="fr-FR" sz="1200" dirty="0">
                            <a:effectLst/>
                            <a:latin typeface="Times New Roman"/>
                          </a:endParaRPr>
                        </a:p>
                      </a:txBody>
                      <a:tcPr marL="44450" marR="4445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M. Le Pen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74516">
                    <a:tc>
                      <a:txBody>
                        <a:bodyPr/>
                        <a:lstStyle/>
                        <a:p>
                          <a:pPr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Présidentielle de 2012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endParaRPr lang="fr-FR" sz="1200" dirty="0">
                            <a:effectLst/>
                            <a:latin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</a:rPr>
                            <a:t>Vote réel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18,3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7526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</a:rPr>
                            <a:t>Souvenir de vote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11,7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7526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  <a:latin typeface="Nimbus Roman No9 L"/>
                              <a:ea typeface="Times New Roman"/>
                              <a:cs typeface="Times New Roman"/>
                            </a:rPr>
                            <a:t>Écart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solidFill>
                                <a:srgbClr val="000000"/>
                              </a:solidFill>
                              <a:effectLst/>
                              <a:latin typeface="Nimbus Roman No9 L"/>
                              <a:ea typeface="Times New Roman"/>
                              <a:cs typeface="Times New Roman"/>
                            </a:rPr>
                            <a:t>6,6 %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Estimation </a:t>
                          </a:r>
                          <a:r>
                            <a:rPr lang="fr-FR" sz="1200" dirty="0" smtClean="0">
                              <a:solidFill>
                                <a:schemeClr val="bg1"/>
                              </a:solidFill>
                              <a:effectLst/>
                            </a:rPr>
                            <a:t>de </a:t>
                          </a:r>
                          <a:r>
                            <a:rPr lang="fr-FR" sz="1200" baseline="-25000" dirty="0" smtClean="0">
                              <a:solidFill>
                                <a:schemeClr val="bg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200" i="1" smtClean="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fr-FR" sz="1200" b="1" i="1" smtClean="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fr-FR" sz="1200" b="1" i="1" smtClean="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endParaRPr lang="fr-FR" sz="1200" baseline="-250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endParaRPr lang="fr-FR" sz="1200" dirty="0">
                            <a:effectLst/>
                            <a:latin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« Norme »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2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200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200" b="1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fr-FR" sz="1200" b="1" i="1" smtClean="0">
                                        <a:solidFill>
                                          <a:schemeClr val="tx1">
                                            <a:lumMod val="50000"/>
                                            <a:lumOff val="5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4,6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au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4228832"/>
                  </p:ext>
                </p:extLst>
              </p:nvPr>
            </p:nvGraphicFramePr>
            <p:xfrm>
              <a:off x="5148064" y="1485890"/>
              <a:ext cx="3509996" cy="16230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83488"/>
                    <a:gridCol w="1026508"/>
                  </a:tblGrid>
                  <a:tr h="342900">
                    <a:tc>
                      <a:txBody>
                        <a:bodyPr/>
                        <a:lstStyle/>
                        <a:p>
                          <a:endParaRPr lang="fr-FR" sz="1200" dirty="0">
                            <a:effectLst/>
                            <a:latin typeface="Times New Roman"/>
                          </a:endParaRPr>
                        </a:p>
                      </a:txBody>
                      <a:tcPr marL="44450" marR="4445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M. Le Pen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Présidentielle de 2012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endParaRPr lang="fr-FR" sz="1200" dirty="0">
                            <a:effectLst/>
                            <a:latin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</a:rPr>
                            <a:t>Vote réel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18,3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</a:rPr>
                            <a:t>Souvenir de vote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11,7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  <a:latin typeface="Nimbus Roman No9 L"/>
                              <a:ea typeface="Times New Roman"/>
                              <a:cs typeface="Times New Roman"/>
                            </a:rPr>
                            <a:t>Écart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solidFill>
                                <a:srgbClr val="000000"/>
                              </a:solidFill>
                              <a:effectLst/>
                              <a:latin typeface="Nimbus Roman No9 L"/>
                              <a:ea typeface="Times New Roman"/>
                              <a:cs typeface="Times New Roman"/>
                            </a:rPr>
                            <a:t>6,6 %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44450" marR="44450" marT="0" marB="0" anchor="b">
                        <a:blipFill rotWithShape="1">
                          <a:blip r:embed="rId4"/>
                          <a:stretch>
                            <a:fillRect t="-590000" r="-41422" b="-2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200" dirty="0">
                            <a:effectLst/>
                            <a:latin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« Norme »</a:t>
                          </a:r>
                          <a:endParaRPr lang="fr-FR" sz="1200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2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44450" marR="44450" marT="0" marB="0" anchor="b">
                        <a:blipFill rotWithShape="1">
                          <a:blip r:embed="rId4"/>
                          <a:stretch>
                            <a:fillRect t="-790000" r="-41422" b="-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Aft>
                              <a:spcPts val="0"/>
                            </a:spcAft>
                          </a:pPr>
                          <a:r>
                            <a:rPr lang="fr-FR" sz="1200" dirty="0" smtClean="0">
                              <a:effectLst/>
                            </a:rPr>
                            <a:t>4,6</a:t>
                          </a:r>
                          <a:r>
                            <a:rPr lang="fr-FR" sz="1200" dirty="0">
                              <a:effectLst/>
                            </a:rPr>
                            <a:t> %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latin typeface="Nimbus Roman No9 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 anchor="b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174066"/>
              </p:ext>
            </p:extLst>
          </p:nvPr>
        </p:nvGraphicFramePr>
        <p:xfrm>
          <a:off x="5148064" y="3590714"/>
          <a:ext cx="3624312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5094"/>
                <a:gridCol w="999324"/>
                <a:gridCol w="1199894"/>
              </a:tblGrid>
              <a:tr h="167640">
                <a:tc gridSpan="3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Transfert souvenir/intention de </a:t>
                      </a:r>
                      <a:r>
                        <a:rPr lang="fr-FR" sz="1200" dirty="0" smtClean="0">
                          <a:effectLst/>
                        </a:rPr>
                        <a:t>vote (norme)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M. Le Pen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Autres candidats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M. Le Pen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89</a:t>
                      </a:r>
                      <a:r>
                        <a:rPr lang="fr-FR" sz="1200" dirty="0">
                          <a:effectLst/>
                        </a:rPr>
                        <a:t>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12 %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Autres candidats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11</a:t>
                      </a:r>
                      <a:r>
                        <a:rPr lang="fr-FR" sz="1200" dirty="0">
                          <a:effectLst/>
                        </a:rPr>
                        <a:t>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88 %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437660" y="1513116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faits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5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En guise de conclusion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347614"/>
                <a:ext cx="7850832" cy="3052936"/>
              </a:xfrm>
            </p:spPr>
            <p:txBody>
              <a:bodyPr anchor="t" anchorCtr="0">
                <a:normAutofit/>
              </a:bodyPr>
              <a:lstStyle>
                <a:extLst/>
              </a:lstStyle>
              <a:p>
                <a:pPr marL="274320" lvl="1"/>
                <a:r>
                  <a:rPr lang="fr-FR" sz="2000" dirty="0" smtClean="0"/>
                  <a:t>En présence de souvenir de vote dissimulé (n</a:t>
                </a:r>
                <a:r>
                  <a:rPr lang="fr-FR" sz="2000" baseline="-25000" dirty="0" smtClean="0"/>
                  <a:t>1</a:t>
                </a:r>
                <a:r>
                  <a:rPr lang="fr-FR" sz="2000" dirty="0" smtClean="0"/>
                  <a:t>&lt;&lt;N</a:t>
                </a:r>
                <a:r>
                  <a:rPr lang="fr-FR" sz="2000" baseline="-25000" dirty="0" smtClean="0"/>
                  <a:t>1</a:t>
                </a:r>
                <a:r>
                  <a:rPr lang="fr-FR" sz="2000" dirty="0" smtClean="0"/>
                  <a:t>) </a:t>
                </a:r>
                <a:r>
                  <a:rPr lang="fr-FR" sz="2000" dirty="0"/>
                  <a:t>ou anachronique (</a:t>
                </a:r>
                <a:r>
                  <a:rPr lang="fr-FR" sz="2000" dirty="0" smtClean="0"/>
                  <a:t>n</a:t>
                </a:r>
                <a:r>
                  <a:rPr lang="fr-FR" sz="2000" baseline="-25000" dirty="0" smtClean="0"/>
                  <a:t>1</a:t>
                </a:r>
                <a:r>
                  <a:rPr lang="fr-FR" sz="2000" dirty="0" smtClean="0"/>
                  <a:t>&gt;&gt;N</a:t>
                </a:r>
                <a:r>
                  <a:rPr lang="fr-FR" sz="2000" baseline="-25000" dirty="0" smtClean="0"/>
                  <a:t>1</a:t>
                </a:r>
                <a:r>
                  <a:rPr lang="fr-FR" sz="2000" dirty="0"/>
                  <a:t>) </a:t>
                </a:r>
                <a:r>
                  <a:rPr lang="fr-FR" sz="2000" u="sng" dirty="0" smtClean="0"/>
                  <a:t>avéré</a:t>
                </a:r>
                <a:r>
                  <a:rPr lang="fr-FR" sz="2000" dirty="0" smtClean="0"/>
                  <a:t>, cette note vise à fournir aux instituts de sondage un cadre formel et simple de prise en compte de ces phénomènes. </a:t>
                </a:r>
              </a:p>
              <a:p>
                <a:pPr marL="274320" lvl="1"/>
                <a:r>
                  <a:rPr lang="fr-FR" sz="2000" dirty="0" smtClean="0"/>
                  <a:t>En pratique, ces phénomènes sont très difficiles à détecter a </a:t>
                </a:r>
                <a:r>
                  <a:rPr lang="fr-FR" sz="2000" dirty="0" smtClean="0"/>
                  <a:t>priori : « </a:t>
                </a:r>
                <a:r>
                  <a:rPr lang="fr-FR" sz="2000" dirty="0" err="1" smtClean="0"/>
                  <a:t>weak</a:t>
                </a:r>
                <a:r>
                  <a:rPr lang="fr-FR" sz="2000" dirty="0" smtClean="0"/>
                  <a:t> </a:t>
                </a:r>
                <a:r>
                  <a:rPr lang="fr-FR" sz="2000" dirty="0" err="1" smtClean="0"/>
                  <a:t>evidence</a:t>
                </a:r>
                <a:r>
                  <a:rPr lang="fr-FR" sz="2000" dirty="0" smtClean="0"/>
                  <a:t> ».</a:t>
                </a:r>
                <a:endParaRPr lang="fr-FR" sz="2000" dirty="0" smtClean="0"/>
              </a:p>
              <a:p>
                <a:pPr marL="274320" lvl="1"/>
                <a:r>
                  <a:rPr lang="fr-FR" sz="2000" dirty="0" smtClean="0"/>
                  <a:t>Ce qui manque : une base de sondages qui permettrait d’estimer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fr-FR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AE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ar-AE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ar-AE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ar-AE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2000" dirty="0" smtClean="0"/>
                  <a:t>.  </a:t>
                </a:r>
                <a:endParaRPr lang="fr-FR" sz="2000" dirty="0"/>
              </a:p>
            </p:txBody>
          </p:sp>
        </mc:Choice>
        <mc:Fallback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347614"/>
                <a:ext cx="7850832" cy="3052936"/>
              </a:xfrm>
              <a:blipFill rotWithShape="1">
                <a:blip r:embed="rId3"/>
                <a:stretch>
                  <a:fillRect t="-798" r="-3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5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Motivation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886200" cy="3200400"/>
          </a:xfrm>
        </p:spPr>
        <p:txBody>
          <a:bodyPr anchor="ctr"/>
          <a:lstStyle>
            <a:extLst/>
          </a:lstStyle>
          <a:p>
            <a:pPr marL="274320" lvl="1"/>
            <a:r>
              <a:rPr lang="fr-FR" dirty="0" smtClean="0"/>
              <a:t>Les Régionales de 2015 à La Réunion : bienheureux les innocents !</a:t>
            </a:r>
            <a:endParaRPr lang="fr-FR" dirty="0"/>
          </a:p>
        </p:txBody>
      </p:sp>
      <p:pic>
        <p:nvPicPr>
          <p:cNvPr id="1026" name="Picture 2" descr="https://upload.wikimedia.org/wikipedia/commons/thumb/9/96/Bloch-SermonOnTheMount.jpg/220px-Bloch-SermonOnTheMou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428" y="1851670"/>
            <a:ext cx="20955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Lexique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47614"/>
            <a:ext cx="8210872" cy="3052936"/>
          </a:xfrm>
        </p:spPr>
        <p:txBody>
          <a:bodyPr anchor="t" anchorCtr="0">
            <a:normAutofit fontScale="92500" lnSpcReduction="10000"/>
          </a:bodyPr>
          <a:lstStyle>
            <a:extLst/>
          </a:lstStyle>
          <a:p>
            <a:pPr marL="274320" lvl="1"/>
            <a:r>
              <a:rPr lang="fr-FR" dirty="0" smtClean="0"/>
              <a:t>Souvenir de vote dissimulé </a:t>
            </a:r>
            <a:r>
              <a:rPr lang="fr-FR" sz="1800" dirty="0" smtClean="0"/>
              <a:t>(potentiel électoral de Marine Le Pen)</a:t>
            </a:r>
            <a:endParaRPr lang="fr-FR" dirty="0" smtClean="0"/>
          </a:p>
          <a:p>
            <a:pPr marL="548640" lvl="2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J’ai voté pour X, je dis que j’ai voté pour Y.</a:t>
            </a:r>
          </a:p>
          <a:p>
            <a:pPr marL="274320" lvl="1"/>
            <a:r>
              <a:rPr lang="fr-FR" dirty="0"/>
              <a:t>Souvenir </a:t>
            </a:r>
            <a:r>
              <a:rPr lang="fr-FR" u="sng" dirty="0" smtClean="0"/>
              <a:t>et</a:t>
            </a:r>
            <a:r>
              <a:rPr lang="fr-FR" dirty="0" smtClean="0"/>
              <a:t> intention de </a:t>
            </a:r>
            <a:r>
              <a:rPr lang="fr-FR" dirty="0"/>
              <a:t>vote </a:t>
            </a:r>
            <a:r>
              <a:rPr lang="fr-FR" dirty="0" smtClean="0"/>
              <a:t>dissimulés </a:t>
            </a:r>
            <a:r>
              <a:rPr lang="fr-FR" sz="1700" dirty="0" smtClean="0"/>
              <a:t>(Le Pen en 2002)</a:t>
            </a:r>
            <a:endParaRPr lang="fr-FR" dirty="0"/>
          </a:p>
          <a:p>
            <a:pPr marL="548640" lvl="2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J’ai voté et j’ai l’intention de voter pour X, je dis que j’ai voté et que j’ai l’intention de voter pour Y.</a:t>
            </a:r>
          </a:p>
          <a:p>
            <a:pPr marL="274320" lvl="1"/>
            <a:r>
              <a:rPr lang="fr-FR" dirty="0" smtClean="0"/>
              <a:t>Souvenir de vote anachronique </a:t>
            </a:r>
            <a:r>
              <a:rPr lang="fr-FR" sz="1700" dirty="0" smtClean="0"/>
              <a:t>(régionales de 2015)</a:t>
            </a:r>
            <a:endParaRPr lang="fr-FR" dirty="0" smtClean="0"/>
          </a:p>
          <a:p>
            <a:pPr marL="548640" lvl="2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J’ai voté pour Y, je fais comme si j’avais voté pour X et je me comporte désormais comme les électeurs de X.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rme libre 19"/>
          <p:cNvSpPr/>
          <p:nvPr/>
        </p:nvSpPr>
        <p:spPr>
          <a:xfrm>
            <a:off x="971600" y="2320378"/>
            <a:ext cx="977379" cy="2483619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p:sp>
        <p:nvSpPr>
          <p:cNvPr id="16" name="Forme libre 15"/>
          <p:cNvSpPr/>
          <p:nvPr/>
        </p:nvSpPr>
        <p:spPr>
          <a:xfrm rot="16200000">
            <a:off x="-723318" y="3464079"/>
            <a:ext cx="2483619" cy="196219"/>
          </a:xfrm>
          <a:custGeom>
            <a:avLst/>
            <a:gdLst>
              <a:gd name="connsiteX0" fmla="*/ 0 w 2483619"/>
              <a:gd name="connsiteY0" fmla="*/ 0 h 196219"/>
              <a:gd name="connsiteX1" fmla="*/ 2483619 w 2483619"/>
              <a:gd name="connsiteY1" fmla="*/ 0 h 196219"/>
              <a:gd name="connsiteX2" fmla="*/ 2483619 w 2483619"/>
              <a:gd name="connsiteY2" fmla="*/ 196219 h 196219"/>
              <a:gd name="connsiteX3" fmla="*/ 0 w 2483619"/>
              <a:gd name="connsiteY3" fmla="*/ 196219 h 196219"/>
              <a:gd name="connsiteX4" fmla="*/ 0 w 2483619"/>
              <a:gd name="connsiteY4" fmla="*/ 0 h 19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619" h="196219">
                <a:moveTo>
                  <a:pt x="0" y="0"/>
                </a:moveTo>
                <a:lnTo>
                  <a:pt x="2483619" y="0"/>
                </a:lnTo>
                <a:lnTo>
                  <a:pt x="2483619" y="196219"/>
                </a:lnTo>
                <a:lnTo>
                  <a:pt x="0" y="196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173055" bIns="0" numCol="1" spcCol="1270" anchor="t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400" kern="1200"/>
          </a:p>
        </p:txBody>
      </p:sp>
      <p:sp>
        <p:nvSpPr>
          <p:cNvPr id="18" name="Rectangle 17"/>
          <p:cNvSpPr/>
          <p:nvPr/>
        </p:nvSpPr>
        <p:spPr>
          <a:xfrm>
            <a:off x="435146" y="2571750"/>
            <a:ext cx="392438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orme libre 18"/>
          <p:cNvSpPr/>
          <p:nvPr/>
        </p:nvSpPr>
        <p:spPr>
          <a:xfrm rot="16200000">
            <a:off x="-388123" y="3464079"/>
            <a:ext cx="2483619" cy="196219"/>
          </a:xfrm>
          <a:custGeom>
            <a:avLst/>
            <a:gdLst>
              <a:gd name="connsiteX0" fmla="*/ 0 w 2483619"/>
              <a:gd name="connsiteY0" fmla="*/ 0 h 196219"/>
              <a:gd name="connsiteX1" fmla="*/ 2483619 w 2483619"/>
              <a:gd name="connsiteY1" fmla="*/ 0 h 196219"/>
              <a:gd name="connsiteX2" fmla="*/ 2483619 w 2483619"/>
              <a:gd name="connsiteY2" fmla="*/ 196219 h 196219"/>
              <a:gd name="connsiteX3" fmla="*/ 0 w 2483619"/>
              <a:gd name="connsiteY3" fmla="*/ 196219 h 196219"/>
              <a:gd name="connsiteX4" fmla="*/ 0 w 2483619"/>
              <a:gd name="connsiteY4" fmla="*/ 0 h 19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619" h="196219">
                <a:moveTo>
                  <a:pt x="0" y="0"/>
                </a:moveTo>
                <a:lnTo>
                  <a:pt x="2483619" y="0"/>
                </a:lnTo>
                <a:lnTo>
                  <a:pt x="2483619" y="196219"/>
                </a:lnTo>
                <a:lnTo>
                  <a:pt x="0" y="196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173055" bIns="0" numCol="1" spcCol="1270" anchor="t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400" kern="1200"/>
          </a:p>
        </p:txBody>
      </p:sp>
      <p:sp>
        <p:nvSpPr>
          <p:cNvPr id="21" name="Rectangle 20"/>
          <p:cNvSpPr/>
          <p:nvPr/>
        </p:nvSpPr>
        <p:spPr>
          <a:xfrm>
            <a:off x="971600" y="1912628"/>
            <a:ext cx="977379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orme libre 21"/>
          <p:cNvSpPr/>
          <p:nvPr/>
        </p:nvSpPr>
        <p:spPr>
          <a:xfrm rot="16200000">
            <a:off x="1388328" y="3464079"/>
            <a:ext cx="2483619" cy="196219"/>
          </a:xfrm>
          <a:custGeom>
            <a:avLst/>
            <a:gdLst>
              <a:gd name="connsiteX0" fmla="*/ 0 w 2483619"/>
              <a:gd name="connsiteY0" fmla="*/ 0 h 196219"/>
              <a:gd name="connsiteX1" fmla="*/ 2483619 w 2483619"/>
              <a:gd name="connsiteY1" fmla="*/ 0 h 196219"/>
              <a:gd name="connsiteX2" fmla="*/ 2483619 w 2483619"/>
              <a:gd name="connsiteY2" fmla="*/ 196219 h 196219"/>
              <a:gd name="connsiteX3" fmla="*/ 0 w 2483619"/>
              <a:gd name="connsiteY3" fmla="*/ 196219 h 196219"/>
              <a:gd name="connsiteX4" fmla="*/ 0 w 2483619"/>
              <a:gd name="connsiteY4" fmla="*/ 0 h 19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619" h="196219">
                <a:moveTo>
                  <a:pt x="0" y="0"/>
                </a:moveTo>
                <a:lnTo>
                  <a:pt x="2483619" y="0"/>
                </a:lnTo>
                <a:lnTo>
                  <a:pt x="2483619" y="196219"/>
                </a:lnTo>
                <a:lnTo>
                  <a:pt x="0" y="196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173055" bIns="0" numCol="1" spcCol="1270" anchor="t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400" kern="1200"/>
          </a:p>
        </p:txBody>
      </p:sp>
      <p:sp>
        <p:nvSpPr>
          <p:cNvPr id="23" name="Forme libre 22"/>
          <p:cNvSpPr/>
          <p:nvPr/>
        </p:nvSpPr>
        <p:spPr>
          <a:xfrm>
            <a:off x="2728247" y="2320378"/>
            <a:ext cx="977379" cy="2483619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FR" dirty="0" smtClean="0"/>
              <a:t>Terminologie</a:t>
            </a:r>
            <a:br>
              <a:rPr lang="fr-FR" dirty="0" smtClean="0"/>
            </a:br>
            <a:r>
              <a:rPr lang="fr-FR" sz="2400" dirty="0" smtClean="0"/>
              <a:t>Cas de la dissimulation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1113656" y="1280543"/>
            <a:ext cx="2954288" cy="499119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Souvenir de vote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5220072" y="1332000"/>
            <a:ext cx="2901125" cy="427113"/>
          </a:xfrm>
        </p:spPr>
        <p:txBody>
          <a:bodyPr>
            <a:normAutofit lnSpcReduction="10000"/>
          </a:bodyPr>
          <a:lstStyle>
            <a:extLst/>
          </a:lstStyle>
          <a:p>
            <a:pPr marL="0" indent="0"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 de vote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>
          <a:xfrm>
            <a:off x="487349" y="2614080"/>
            <a:ext cx="309980" cy="30777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400" dirty="0" smtClean="0"/>
              <a:t>X</a:t>
            </a:r>
            <a:endParaRPr lang="fr-FR" sz="1400" dirty="0"/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974880" y="2017034"/>
            <a:ext cx="1004832" cy="28803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800" dirty="0" smtClean="0"/>
              <a:t>Population</a:t>
            </a:r>
            <a:endParaRPr lang="fr-FR" sz="1800" dirty="0"/>
          </a:p>
        </p:txBody>
      </p:sp>
      <p:sp>
        <p:nvSpPr>
          <p:cNvPr id="29" name="Rectangle 28"/>
          <p:cNvSpPr/>
          <p:nvPr/>
        </p:nvSpPr>
        <p:spPr>
          <a:xfrm>
            <a:off x="415341" y="3763488"/>
            <a:ext cx="392438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Rectangle 2"/>
          <p:cNvSpPr txBox="1">
            <a:spLocks/>
          </p:cNvSpPr>
          <p:nvPr/>
        </p:nvSpPr>
        <p:spPr>
          <a:xfrm>
            <a:off x="467544" y="3805818"/>
            <a:ext cx="309980" cy="30777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400" dirty="0" smtClean="0"/>
              <a:t>Y</a:t>
            </a:r>
            <a:endParaRPr lang="fr-FR" sz="1400" dirty="0"/>
          </a:p>
        </p:txBody>
      </p:sp>
      <p:cxnSp>
        <p:nvCxnSpPr>
          <p:cNvPr id="32" name="Connecteur droit 31"/>
          <p:cNvCxnSpPr/>
          <p:nvPr/>
        </p:nvCxnSpPr>
        <p:spPr>
          <a:xfrm>
            <a:off x="951797" y="3651870"/>
            <a:ext cx="977378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730525" y="1923678"/>
            <a:ext cx="977379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Rectangle 2"/>
          <p:cNvSpPr txBox="1">
            <a:spLocks/>
          </p:cNvSpPr>
          <p:nvPr/>
        </p:nvSpPr>
        <p:spPr>
          <a:xfrm>
            <a:off x="2775080" y="2017034"/>
            <a:ext cx="1004832" cy="28803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800" dirty="0" smtClean="0"/>
              <a:t>Échantillon</a:t>
            </a:r>
            <a:endParaRPr lang="fr-FR" sz="18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222317" y="263270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N</a:t>
            </a:r>
            <a:r>
              <a:rPr lang="fr-FR" b="1" baseline="-25000" dirty="0" smtClean="0">
                <a:solidFill>
                  <a:schemeClr val="bg1"/>
                </a:solidFill>
              </a:rPr>
              <a:t>1</a:t>
            </a:r>
            <a:endParaRPr lang="fr-FR" b="1" baseline="-25000" dirty="0">
              <a:solidFill>
                <a:schemeClr val="bg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255342" y="372387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N</a:t>
            </a:r>
            <a:r>
              <a:rPr lang="fr-FR" b="1" baseline="-250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37" name="Connecteur droit 36"/>
          <p:cNvCxnSpPr/>
          <p:nvPr/>
        </p:nvCxnSpPr>
        <p:spPr>
          <a:xfrm>
            <a:off x="2730526" y="2848732"/>
            <a:ext cx="977378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970312" y="241383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n</a:t>
            </a:r>
            <a:r>
              <a:rPr lang="fr-FR" b="1" baseline="-25000" dirty="0" smtClean="0">
                <a:solidFill>
                  <a:schemeClr val="bg1"/>
                </a:solidFill>
              </a:rPr>
              <a:t>1</a:t>
            </a:r>
            <a:endParaRPr lang="fr-FR" b="1" baseline="-25000" dirty="0">
              <a:solidFill>
                <a:schemeClr val="bg1"/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2730526" y="3280780"/>
            <a:ext cx="977378" cy="0"/>
          </a:xfrm>
          <a:prstGeom prst="line">
            <a:avLst/>
          </a:prstGeom>
          <a:ln w="317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987824" y="284873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</a:t>
            </a:r>
            <a:r>
              <a:rPr lang="fr-FR" b="1" baseline="-25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endParaRPr lang="fr-FR" b="1" baseline="-25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970312" y="374310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n</a:t>
            </a:r>
            <a:r>
              <a:rPr lang="fr-FR" b="1" baseline="-25000" dirty="0" smtClean="0">
                <a:solidFill>
                  <a:schemeClr val="bg1"/>
                </a:solidFill>
              </a:rPr>
              <a:t>2</a:t>
            </a:r>
            <a:endParaRPr lang="fr-FR" b="1" baseline="-25000" dirty="0">
              <a:solidFill>
                <a:schemeClr val="bg1"/>
              </a:solidFill>
            </a:endParaRPr>
          </a:p>
        </p:txBody>
      </p:sp>
      <p:sp>
        <p:nvSpPr>
          <p:cNvPr id="42" name="Accolade ouvrante 41"/>
          <p:cNvSpPr/>
          <p:nvPr/>
        </p:nvSpPr>
        <p:spPr>
          <a:xfrm>
            <a:off x="2470679" y="3261740"/>
            <a:ext cx="229113" cy="3181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1979712" y="3272085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Aléa</a:t>
            </a:r>
            <a:endParaRPr lang="fr-FR" sz="1400" b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Accolade ouvrante 43"/>
          <p:cNvSpPr/>
          <p:nvPr/>
        </p:nvSpPr>
        <p:spPr>
          <a:xfrm flipH="1">
            <a:off x="3791903" y="2866165"/>
            <a:ext cx="242126" cy="414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4031340" y="292074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Biais</a:t>
            </a:r>
            <a:endParaRPr lang="fr-FR" sz="1400" b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63532" y="1912628"/>
            <a:ext cx="392438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Rectangle 2"/>
          <p:cNvSpPr txBox="1">
            <a:spLocks/>
          </p:cNvSpPr>
          <p:nvPr/>
        </p:nvSpPr>
        <p:spPr>
          <a:xfrm>
            <a:off x="5215735" y="1997289"/>
            <a:ext cx="309980" cy="30777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400" dirty="0" smtClean="0"/>
              <a:t>X</a:t>
            </a:r>
            <a:endParaRPr lang="fr-FR" sz="1400" dirty="0"/>
          </a:p>
        </p:txBody>
      </p:sp>
      <p:sp>
        <p:nvSpPr>
          <p:cNvPr id="48" name="Rectangle 47"/>
          <p:cNvSpPr/>
          <p:nvPr/>
        </p:nvSpPr>
        <p:spPr>
          <a:xfrm>
            <a:off x="6417484" y="1912628"/>
            <a:ext cx="392438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Rectangle 2"/>
          <p:cNvSpPr txBox="1">
            <a:spLocks/>
          </p:cNvSpPr>
          <p:nvPr/>
        </p:nvSpPr>
        <p:spPr>
          <a:xfrm>
            <a:off x="6469687" y="1997289"/>
            <a:ext cx="309980" cy="30777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400" dirty="0" smtClean="0"/>
              <a:t>Y</a:t>
            </a:r>
            <a:endParaRPr lang="fr-FR" sz="1400" dirty="0"/>
          </a:p>
        </p:txBody>
      </p:sp>
      <p:sp>
        <p:nvSpPr>
          <p:cNvPr id="50" name="Rectangle 49"/>
          <p:cNvSpPr/>
          <p:nvPr/>
        </p:nvSpPr>
        <p:spPr>
          <a:xfrm>
            <a:off x="7410128" y="1912628"/>
            <a:ext cx="392438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Rectangle 2"/>
          <p:cNvSpPr txBox="1">
            <a:spLocks/>
          </p:cNvSpPr>
          <p:nvPr/>
        </p:nvSpPr>
        <p:spPr>
          <a:xfrm>
            <a:off x="7390322" y="1997289"/>
            <a:ext cx="494046" cy="307777"/>
          </a:xfrm>
          <a:prstGeom prst="rect">
            <a:avLst/>
          </a:prstGeom>
        </p:spPr>
        <p:txBody>
          <a:bodyPr vert="horz" wrap="non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1400" dirty="0" smtClean="0"/>
              <a:t>N.R</a:t>
            </a:r>
            <a:endParaRPr lang="fr-FR" sz="1400" dirty="0"/>
          </a:p>
        </p:txBody>
      </p:sp>
      <p:graphicFrame>
        <p:nvGraphicFramePr>
          <p:cNvPr id="52" name="Diagramme 51"/>
          <p:cNvGraphicFramePr/>
          <p:nvPr>
            <p:extLst>
              <p:ext uri="{D42A27DB-BD31-4B8C-83A1-F6EECF244321}">
                <p14:modId xmlns:p14="http://schemas.microsoft.com/office/powerpoint/2010/main" val="2755801082"/>
              </p:ext>
            </p:extLst>
          </p:nvPr>
        </p:nvGraphicFramePr>
        <p:xfrm>
          <a:off x="4932040" y="2481007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3" name="Diagramme 52"/>
          <p:cNvGraphicFramePr/>
          <p:nvPr>
            <p:extLst>
              <p:ext uri="{D42A27DB-BD31-4B8C-83A1-F6EECF244321}">
                <p14:modId xmlns:p14="http://schemas.microsoft.com/office/powerpoint/2010/main" val="730136406"/>
              </p:ext>
            </p:extLst>
          </p:nvPr>
        </p:nvGraphicFramePr>
        <p:xfrm>
          <a:off x="6099636" y="2488692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4" name="Diagramme 53"/>
          <p:cNvGraphicFramePr/>
          <p:nvPr>
            <p:extLst>
              <p:ext uri="{D42A27DB-BD31-4B8C-83A1-F6EECF244321}">
                <p14:modId xmlns:p14="http://schemas.microsoft.com/office/powerpoint/2010/main" val="2367804132"/>
              </p:ext>
            </p:extLst>
          </p:nvPr>
        </p:nvGraphicFramePr>
        <p:xfrm>
          <a:off x="4947508" y="3723878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55" name="Diagramme 54"/>
          <p:cNvGraphicFramePr/>
          <p:nvPr>
            <p:extLst>
              <p:ext uri="{D42A27DB-BD31-4B8C-83A1-F6EECF244321}">
                <p14:modId xmlns:p14="http://schemas.microsoft.com/office/powerpoint/2010/main" val="2896482563"/>
              </p:ext>
            </p:extLst>
          </p:nvPr>
        </p:nvGraphicFramePr>
        <p:xfrm>
          <a:off x="6115104" y="3731563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56" name="Diagramme 55"/>
          <p:cNvGraphicFramePr/>
          <p:nvPr>
            <p:extLst>
              <p:ext uri="{D42A27DB-BD31-4B8C-83A1-F6EECF244321}">
                <p14:modId xmlns:p14="http://schemas.microsoft.com/office/powerpoint/2010/main" val="1885166669"/>
              </p:ext>
            </p:extLst>
          </p:nvPr>
        </p:nvGraphicFramePr>
        <p:xfrm>
          <a:off x="4947508" y="2848732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57" name="Diagramme 56"/>
          <p:cNvGraphicFramePr/>
          <p:nvPr>
            <p:extLst>
              <p:ext uri="{D42A27DB-BD31-4B8C-83A1-F6EECF244321}">
                <p14:modId xmlns:p14="http://schemas.microsoft.com/office/powerpoint/2010/main" val="862519340"/>
              </p:ext>
            </p:extLst>
          </p:nvPr>
        </p:nvGraphicFramePr>
        <p:xfrm>
          <a:off x="6115104" y="2856417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58" name="Diagramme 57"/>
          <p:cNvGraphicFramePr/>
          <p:nvPr>
            <p:extLst>
              <p:ext uri="{D42A27DB-BD31-4B8C-83A1-F6EECF244321}">
                <p14:modId xmlns:p14="http://schemas.microsoft.com/office/powerpoint/2010/main" val="3149541634"/>
              </p:ext>
            </p:extLst>
          </p:nvPr>
        </p:nvGraphicFramePr>
        <p:xfrm>
          <a:off x="7179756" y="2848732"/>
          <a:ext cx="936962" cy="3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60" name="Rectangle 2"/>
          <p:cNvSpPr txBox="1">
            <a:spLocks/>
          </p:cNvSpPr>
          <p:nvPr/>
        </p:nvSpPr>
        <p:spPr>
          <a:xfrm>
            <a:off x="4067944" y="1280543"/>
            <a:ext cx="792088" cy="4991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r>
              <a:rPr lang="fr-FR" sz="2400" i="1" dirty="0" smtClean="0">
                <a:solidFill>
                  <a:schemeClr val="bg1">
                    <a:lumMod val="50000"/>
                  </a:schemeClr>
                </a:solidFill>
              </a:rPr>
              <a:t>vers</a:t>
            </a:r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23434" y="2997407"/>
            <a:ext cx="404150" cy="737521"/>
          </a:xfrm>
          <a:prstGeom prst="rect">
            <a:avLst/>
          </a:prstGeom>
          <a:noFill/>
        </p:spPr>
        <p:txBody>
          <a:bodyPr vert="vert" wrap="square" rtlCol="0">
            <a:normAutofit/>
          </a:bodyPr>
          <a:lstStyle/>
          <a:p>
            <a:pPr>
              <a:lnSpc>
                <a:spcPts val="1500"/>
              </a:lnSpc>
            </a:pPr>
            <a:r>
              <a:rPr lang="fr-FR" sz="1200" dirty="0" smtClean="0"/>
              <a:t>Candidat</a:t>
            </a:r>
            <a:endParaRPr lang="fr-FR" sz="1200" dirty="0"/>
          </a:p>
        </p:txBody>
      </p:sp>
      <p:sp>
        <p:nvSpPr>
          <p:cNvPr id="62" name="ZoneTexte 61"/>
          <p:cNvSpPr txBox="1"/>
          <p:nvPr/>
        </p:nvSpPr>
        <p:spPr>
          <a:xfrm>
            <a:off x="4337674" y="4180080"/>
            <a:ext cx="4140460" cy="73866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Exemple</a:t>
            </a:r>
            <a:r>
              <a:rPr lang="fr-FR" sz="1400" dirty="0" smtClean="0"/>
              <a:t> : d</a:t>
            </a:r>
            <a:r>
              <a:rPr lang="fr-FR" sz="1400" baseline="-25000" dirty="0" smtClean="0"/>
              <a:t>1</a:t>
            </a:r>
            <a:r>
              <a:rPr lang="fr-FR" sz="1400" dirty="0" smtClean="0"/>
              <a:t> % déclarent avoir voté et compter voter pour Y alors qu’ils ont voté et comptent voter pour X.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rme libre 19"/>
          <p:cNvSpPr/>
          <p:nvPr/>
        </p:nvSpPr>
        <p:spPr>
          <a:xfrm>
            <a:off x="126118" y="2257890"/>
            <a:ext cx="1277530" cy="1754019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p:sp>
        <p:nvSpPr>
          <p:cNvPr id="19" name="Forme libre 18"/>
          <p:cNvSpPr/>
          <p:nvPr/>
        </p:nvSpPr>
        <p:spPr>
          <a:xfrm rot="16200000">
            <a:off x="-388123" y="3464079"/>
            <a:ext cx="2483619" cy="196219"/>
          </a:xfrm>
          <a:custGeom>
            <a:avLst/>
            <a:gdLst>
              <a:gd name="connsiteX0" fmla="*/ 0 w 2483619"/>
              <a:gd name="connsiteY0" fmla="*/ 0 h 196219"/>
              <a:gd name="connsiteX1" fmla="*/ 2483619 w 2483619"/>
              <a:gd name="connsiteY1" fmla="*/ 0 h 196219"/>
              <a:gd name="connsiteX2" fmla="*/ 2483619 w 2483619"/>
              <a:gd name="connsiteY2" fmla="*/ 196219 h 196219"/>
              <a:gd name="connsiteX3" fmla="*/ 0 w 2483619"/>
              <a:gd name="connsiteY3" fmla="*/ 196219 h 196219"/>
              <a:gd name="connsiteX4" fmla="*/ 0 w 2483619"/>
              <a:gd name="connsiteY4" fmla="*/ 0 h 19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619" h="196219">
                <a:moveTo>
                  <a:pt x="0" y="0"/>
                </a:moveTo>
                <a:lnTo>
                  <a:pt x="2483619" y="0"/>
                </a:lnTo>
                <a:lnTo>
                  <a:pt x="2483619" y="196219"/>
                </a:lnTo>
                <a:lnTo>
                  <a:pt x="0" y="196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173055" bIns="0" numCol="1" spcCol="1270" anchor="t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400" kern="1200"/>
          </a:p>
        </p:txBody>
      </p:sp>
      <p:sp>
        <p:nvSpPr>
          <p:cNvPr id="21" name="Rectangle 20"/>
          <p:cNvSpPr/>
          <p:nvPr/>
        </p:nvSpPr>
        <p:spPr>
          <a:xfrm>
            <a:off x="127912" y="1851670"/>
            <a:ext cx="1275736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FR" dirty="0" smtClean="0"/>
              <a:t>Prendre en compte la dissimulation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2051720" y="1424559"/>
            <a:ext cx="3739374" cy="643135"/>
          </a:xfrm>
        </p:spPr>
        <p:txBody>
          <a:bodyPr wrap="none">
            <a:noAutofit/>
          </a:bodyPr>
          <a:lstStyle>
            <a:extLst/>
          </a:lstStyle>
          <a:p>
            <a:pPr marL="0" indent="0">
              <a:lnSpc>
                <a:spcPts val="1000"/>
              </a:lnSpc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Dissimulation chez Y</a:t>
            </a:r>
          </a:p>
          <a:p>
            <a:pPr marL="0" indent="0">
              <a:lnSpc>
                <a:spcPts val="1000"/>
              </a:lnSpc>
              <a:buNone/>
            </a:pP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Souvenir                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Souvenir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intention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5919347" y="1332000"/>
            <a:ext cx="2901125" cy="427113"/>
          </a:xfrm>
        </p:spPr>
        <p:txBody>
          <a:bodyPr>
            <a:normAutofit lnSpcReduction="10000"/>
          </a:bodyPr>
          <a:lstStyle>
            <a:extLst/>
          </a:lstStyle>
          <a:p>
            <a:pPr marL="0" indent="0"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 anachronique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183893" y="1818000"/>
            <a:ext cx="1219755" cy="28803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"/>
              <a:buNone/>
            </a:pPr>
            <a:r>
              <a:rPr lang="fr-FR" sz="1200" dirty="0" smtClean="0"/>
              <a:t>Condition nécessaire</a:t>
            </a:r>
            <a:endParaRPr lang="fr-FR" sz="1200" dirty="0"/>
          </a:p>
        </p:txBody>
      </p:sp>
      <p:cxnSp>
        <p:nvCxnSpPr>
          <p:cNvPr id="32" name="Connecteur droit 31"/>
          <p:cNvCxnSpPr/>
          <p:nvPr/>
        </p:nvCxnSpPr>
        <p:spPr>
          <a:xfrm>
            <a:off x="107504" y="2859782"/>
            <a:ext cx="129614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80263" y="235572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Int[</a:t>
            </a:r>
            <a:r>
              <a:rPr lang="fr-FR" b="1" dirty="0" err="1" smtClean="0">
                <a:solidFill>
                  <a:schemeClr val="bg1"/>
                </a:solidFill>
              </a:rPr>
              <a:t>X</a:t>
            </a:r>
            <a:r>
              <a:rPr lang="fr-FR" b="1" dirty="0" err="1" smtClean="0">
                <a:solidFill>
                  <a:schemeClr val="bg1"/>
                </a:solidFill>
                <a:latin typeface="Arial"/>
                <a:cs typeface="Arial"/>
              </a:rPr>
              <a:t>|vrai</a:t>
            </a:r>
            <a:r>
              <a:rPr lang="fr-FR" b="1" dirty="0" smtClean="0">
                <a:solidFill>
                  <a:schemeClr val="bg1"/>
                </a:solidFill>
                <a:latin typeface="Arial"/>
                <a:cs typeface="Arial"/>
              </a:rPr>
              <a:t>]</a:t>
            </a:r>
            <a:endParaRPr lang="fr-FR" b="1" baseline="-25000" dirty="0">
              <a:solidFill>
                <a:schemeClr val="bg1"/>
              </a:solidFill>
            </a:endParaRPr>
          </a:p>
        </p:txBody>
      </p:sp>
      <p:cxnSp>
        <p:nvCxnSpPr>
          <p:cNvPr id="59" name="Connecteur droit 58"/>
          <p:cNvCxnSpPr/>
          <p:nvPr/>
        </p:nvCxnSpPr>
        <p:spPr>
          <a:xfrm>
            <a:off x="107504" y="3435846"/>
            <a:ext cx="129614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179512" y="293179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Int[X</a:t>
            </a:r>
            <a:r>
              <a:rPr lang="fr-FR" b="1" dirty="0" smtClean="0">
                <a:solidFill>
                  <a:schemeClr val="bg1"/>
                </a:solidFill>
                <a:latin typeface="Arial"/>
                <a:cs typeface="Arial"/>
              </a:rPr>
              <a:t>|R]</a:t>
            </a:r>
            <a:endParaRPr lang="fr-FR" b="1" baseline="-250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79512" y="3498562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Int[X</a:t>
            </a:r>
            <a:r>
              <a:rPr lang="fr-FR" b="1" dirty="0" smtClean="0">
                <a:solidFill>
                  <a:schemeClr val="bg1"/>
                </a:solidFill>
                <a:latin typeface="Arial"/>
                <a:cs typeface="Arial"/>
              </a:rPr>
              <a:t>|NR]</a:t>
            </a:r>
            <a:endParaRPr lang="fr-FR" b="1" baseline="-25000" dirty="0">
              <a:solidFill>
                <a:schemeClr val="bg1"/>
              </a:solidFill>
            </a:endParaRPr>
          </a:p>
        </p:txBody>
      </p:sp>
      <p:sp>
        <p:nvSpPr>
          <p:cNvPr id="65" name="Forme libre 64"/>
          <p:cNvSpPr/>
          <p:nvPr/>
        </p:nvSpPr>
        <p:spPr>
          <a:xfrm>
            <a:off x="1475656" y="2257891"/>
            <a:ext cx="2223777" cy="1754019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522553" y="2320379"/>
                <a:ext cx="1682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553" y="2320379"/>
                <a:ext cx="168264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ZoneTexte 68"/>
              <p:cNvSpPr txBox="1"/>
              <p:nvPr/>
            </p:nvSpPr>
            <p:spPr>
              <a:xfrm>
                <a:off x="1521208" y="2850490"/>
                <a:ext cx="2178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ZoneText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208" y="2850490"/>
                <a:ext cx="217822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oneTexte 69"/>
              <p:cNvSpPr txBox="1"/>
              <p:nvPr/>
            </p:nvSpPr>
            <p:spPr>
              <a:xfrm>
                <a:off x="1522553" y="3498562"/>
                <a:ext cx="2146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0" name="ZoneText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553" y="3498562"/>
                <a:ext cx="2146037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Forme libre 70"/>
          <p:cNvSpPr/>
          <p:nvPr/>
        </p:nvSpPr>
        <p:spPr>
          <a:xfrm>
            <a:off x="3779912" y="2257891"/>
            <a:ext cx="2223777" cy="1754019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ZoneTexte 71"/>
              <p:cNvSpPr txBox="1"/>
              <p:nvPr/>
            </p:nvSpPr>
            <p:spPr>
              <a:xfrm>
                <a:off x="3826809" y="2850490"/>
                <a:ext cx="2178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ZoneText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809" y="2850490"/>
                <a:ext cx="217822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ZoneTexte 72"/>
              <p:cNvSpPr txBox="1"/>
              <p:nvPr/>
            </p:nvSpPr>
            <p:spPr>
              <a:xfrm>
                <a:off x="3825464" y="2346434"/>
                <a:ext cx="1682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ZoneText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64" y="2346434"/>
                <a:ext cx="168264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ZoneTexte 73"/>
              <p:cNvSpPr txBox="1"/>
              <p:nvPr/>
            </p:nvSpPr>
            <p:spPr>
              <a:xfrm>
                <a:off x="3826809" y="3498562"/>
                <a:ext cx="2146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ZoneText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809" y="3498562"/>
                <a:ext cx="2146037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Forme libre 74"/>
          <p:cNvSpPr/>
          <p:nvPr/>
        </p:nvSpPr>
        <p:spPr>
          <a:xfrm>
            <a:off x="6070718" y="2257891"/>
            <a:ext cx="2749754" cy="1754019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6117615" y="2850490"/>
                <a:ext cx="1682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615" y="2850490"/>
                <a:ext cx="168264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ZoneTexte 76"/>
              <p:cNvSpPr txBox="1"/>
              <p:nvPr/>
            </p:nvSpPr>
            <p:spPr>
              <a:xfrm>
                <a:off x="6093798" y="2355726"/>
                <a:ext cx="2877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)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7" name="ZoneText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798" y="2355726"/>
                <a:ext cx="287732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ZoneTexte 77"/>
              <p:cNvSpPr txBox="1"/>
              <p:nvPr/>
            </p:nvSpPr>
            <p:spPr>
              <a:xfrm>
                <a:off x="6117615" y="3498562"/>
                <a:ext cx="1650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8" name="ZoneText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615" y="3498562"/>
                <a:ext cx="165045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1475656" y="1847417"/>
            <a:ext cx="4528033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2"/>
              <p:cNvSpPr txBox="1">
                <a:spLocks/>
              </p:cNvSpPr>
              <p:nvPr/>
            </p:nvSpPr>
            <p:spPr>
              <a:xfrm>
                <a:off x="1487854" y="1877771"/>
                <a:ext cx="2125906" cy="288032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lang="fr-FR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lang="fr-FR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lang="fr-FR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None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≪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 </m:t>
                      </m:r>
                      <m:r>
                        <a:rPr lang="fr-FR" sz="1400" b="0" i="1" smtClean="0">
                          <a:latin typeface="Cambria Math"/>
                        </a:rPr>
                        <m:t>𝑒𝑡</m:t>
                      </m:r>
                      <m:r>
                        <a:rPr lang="fr-FR" sz="1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 "</m:t>
                      </m:r>
                      <m:r>
                        <a:rPr lang="fr-FR" sz="1400" b="0" i="1" smtClean="0">
                          <a:latin typeface="Cambria Math"/>
                        </a:rPr>
                        <m:t>𝑓𝑜𝑟𝑡</m:t>
                      </m:r>
                      <m:r>
                        <a:rPr lang="fr-FR" sz="1400" b="0" i="1" smtClean="0">
                          <a:latin typeface="Cambria Math"/>
                        </a:rPr>
                        <m:t>"</m:t>
                      </m:r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8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854" y="1877771"/>
                <a:ext cx="2125906" cy="288032"/>
              </a:xfrm>
              <a:prstGeom prst="rect">
                <a:avLst/>
              </a:prstGeom>
              <a:blipFill rotWithShape="1">
                <a:blip r:embed="rId12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6070718" y="1847417"/>
            <a:ext cx="2749754" cy="3924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2"/>
              <p:cNvSpPr txBox="1">
                <a:spLocks/>
              </p:cNvSpPr>
              <p:nvPr/>
            </p:nvSpPr>
            <p:spPr>
              <a:xfrm>
                <a:off x="6795423" y="1877771"/>
                <a:ext cx="1004832" cy="288032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lang="fr-FR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lang="fr-FR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lang="fr-FR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None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≫ 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8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423" y="1877771"/>
                <a:ext cx="1004832" cy="288032"/>
              </a:xfrm>
              <a:prstGeom prst="rect">
                <a:avLst/>
              </a:prstGeom>
              <a:blipFill rotWithShape="1">
                <a:blip r:embed="rId13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289457" y="4140418"/>
                <a:ext cx="4333109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latin typeface="Cambria Math"/>
                        </a:rPr>
                        <m:t>Biais</m:t>
                      </m:r>
                      <m:r>
                        <a:rPr lang="fr-F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/>
                        </a:rPr>
                        <m:t>sur</m:t>
                      </m:r>
                      <m:r>
                        <a:rPr lang="fr-F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/>
                        </a:rPr>
                        <m:t>les</m:t>
                      </m:r>
                      <m:r>
                        <a:rPr lang="fr-FR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/>
                        </a:rPr>
                        <m:t>transferts</m:t>
                      </m:r>
                      <m:r>
                        <a:rPr lang="fr-FR" b="0" i="0" smtClean="0">
                          <a:latin typeface="Cambria Math"/>
                        </a:rPr>
                        <m:t> </m:t>
                      </m:r>
                      <m:r>
                        <a:rPr lang="fr-FR" b="0" i="1" smtClean="0">
                          <a:latin typeface="Cambria Math"/>
                        </a:rPr>
                        <m:t>𝑏</m:t>
                      </m:r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fr-FR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fr-F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457" y="4140418"/>
                <a:ext cx="4333109" cy="66358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2"/>
              <p:cNvSpPr txBox="1">
                <a:spLocks/>
              </p:cNvSpPr>
              <p:nvPr/>
            </p:nvSpPr>
            <p:spPr>
              <a:xfrm>
                <a:off x="3831052" y="1877771"/>
                <a:ext cx="2125906" cy="288032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lang="fr-FR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lang="fr-FR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lang="fr-FR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None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≪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 </m:t>
                      </m:r>
                      <m:r>
                        <a:rPr lang="fr-FR" sz="1400" b="0" i="1" smtClean="0">
                          <a:latin typeface="Cambria Math"/>
                        </a:rPr>
                        <m:t>𝑒𝑡</m:t>
                      </m:r>
                      <m:r>
                        <a:rPr lang="fr-FR" sz="1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 "</m:t>
                      </m:r>
                      <m:r>
                        <a:rPr lang="fr-FR" sz="1400" b="0" i="1" smtClean="0">
                          <a:latin typeface="Cambria Math"/>
                        </a:rPr>
                        <m:t>𝑓𝑎𝑖𝑏𝑙𝑒</m:t>
                      </m:r>
                      <m:r>
                        <a:rPr lang="fr-FR" sz="1400" b="0" i="1" smtClean="0">
                          <a:latin typeface="Cambria Math"/>
                        </a:rPr>
                        <m:t>"</m:t>
                      </m:r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31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052" y="1877771"/>
                <a:ext cx="2125906" cy="288032"/>
              </a:xfrm>
              <a:prstGeom prst="rect">
                <a:avLst/>
              </a:prstGeom>
              <a:blipFill rotWithShape="1">
                <a:blip r:embed="rId15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5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rme libre 70"/>
          <p:cNvSpPr/>
          <p:nvPr/>
        </p:nvSpPr>
        <p:spPr>
          <a:xfrm>
            <a:off x="5220072" y="2211710"/>
            <a:ext cx="3600400" cy="2376264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p:sp>
        <p:nvSpPr>
          <p:cNvPr id="19" name="Forme libre 18"/>
          <p:cNvSpPr/>
          <p:nvPr/>
        </p:nvSpPr>
        <p:spPr>
          <a:xfrm rot="16200000">
            <a:off x="-388123" y="3464079"/>
            <a:ext cx="2483619" cy="196219"/>
          </a:xfrm>
          <a:custGeom>
            <a:avLst/>
            <a:gdLst>
              <a:gd name="connsiteX0" fmla="*/ 0 w 2483619"/>
              <a:gd name="connsiteY0" fmla="*/ 0 h 196219"/>
              <a:gd name="connsiteX1" fmla="*/ 2483619 w 2483619"/>
              <a:gd name="connsiteY1" fmla="*/ 0 h 196219"/>
              <a:gd name="connsiteX2" fmla="*/ 2483619 w 2483619"/>
              <a:gd name="connsiteY2" fmla="*/ 196219 h 196219"/>
              <a:gd name="connsiteX3" fmla="*/ 0 w 2483619"/>
              <a:gd name="connsiteY3" fmla="*/ 196219 h 196219"/>
              <a:gd name="connsiteX4" fmla="*/ 0 w 2483619"/>
              <a:gd name="connsiteY4" fmla="*/ 0 h 19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619" h="196219">
                <a:moveTo>
                  <a:pt x="0" y="0"/>
                </a:moveTo>
                <a:lnTo>
                  <a:pt x="2483619" y="0"/>
                </a:lnTo>
                <a:lnTo>
                  <a:pt x="2483619" y="196219"/>
                </a:lnTo>
                <a:lnTo>
                  <a:pt x="0" y="196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173055" bIns="0" numCol="1" spcCol="1270" anchor="t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400" kern="120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FR" dirty="0" smtClean="0"/>
              <a:t>En déduire le biais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120040" y="2139702"/>
            <a:ext cx="2003688" cy="1728192"/>
          </a:xfrm>
        </p:spPr>
        <p:txBody>
          <a:bodyPr wrap="none" anchor="ctr">
            <a:noAutofit/>
          </a:bodyPr>
          <a:lstStyle>
            <a:extLst/>
          </a:lstStyle>
          <a:p>
            <a:pPr marL="0" indent="0" algn="ctr">
              <a:lnSpc>
                <a:spcPts val="1000"/>
              </a:lnSpc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Dissimulation</a:t>
            </a:r>
          </a:p>
          <a:p>
            <a:pPr marL="0" indent="0" algn="r">
              <a:lnSpc>
                <a:spcPts val="1000"/>
              </a:lnSpc>
              <a:buNone/>
            </a:pP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Souvenir</a:t>
            </a:r>
          </a:p>
          <a:p>
            <a:pPr marL="0" indent="0" algn="r">
              <a:lnSpc>
                <a:spcPts val="1000"/>
              </a:lnSpc>
              <a:buNone/>
            </a:pPr>
            <a:endPara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lnSpc>
                <a:spcPts val="1000"/>
              </a:lnSpc>
              <a:buNone/>
            </a:pP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lnSpc>
                <a:spcPts val="1000"/>
              </a:lnSpc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Dissimulation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lnSpc>
                <a:spcPts val="1000"/>
              </a:lnSpc>
              <a:buNone/>
            </a:pP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Souvenir + intention</a:t>
            </a: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179512" y="3866189"/>
            <a:ext cx="2160240" cy="793793"/>
          </a:xfrm>
        </p:spPr>
        <p:txBody>
          <a:bodyPr>
            <a:noAutofit/>
          </a:bodyPr>
          <a:lstStyle>
            <a:extLst/>
          </a:lstStyle>
          <a:p>
            <a:pPr marL="0" indent="0">
              <a:lnSpc>
                <a:spcPts val="1500"/>
              </a:lnSpc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 </a:t>
            </a:r>
          </a:p>
          <a:p>
            <a:pPr marL="0" indent="0">
              <a:lnSpc>
                <a:spcPts val="1500"/>
              </a:lnSpc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anachronique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3106074" y="2257891"/>
            <a:ext cx="129614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orme libre 64"/>
          <p:cNvSpPr/>
          <p:nvPr/>
        </p:nvSpPr>
        <p:spPr>
          <a:xfrm>
            <a:off x="2239857" y="2211710"/>
            <a:ext cx="2908207" cy="2376264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500" kern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059832" y="2336057"/>
                <a:ext cx="1064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&gt;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36057"/>
                <a:ext cx="106497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ZoneTexte 68"/>
              <p:cNvSpPr txBox="1"/>
              <p:nvPr/>
            </p:nvSpPr>
            <p:spPr>
              <a:xfrm>
                <a:off x="5364088" y="2257891"/>
                <a:ext cx="26642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fr-FR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ZoneText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257891"/>
                <a:ext cx="2664296" cy="646331"/>
              </a:xfrm>
              <a:prstGeom prst="rect">
                <a:avLst/>
              </a:prstGeom>
              <a:blipFill rotWithShape="1">
                <a:blip r:embed="rId4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orme libre 30"/>
          <p:cNvSpPr/>
          <p:nvPr/>
        </p:nvSpPr>
        <p:spPr>
          <a:xfrm>
            <a:off x="2267744" y="1550724"/>
            <a:ext cx="2880320" cy="516970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000" dirty="0"/>
              <a:t>Int[X|R</a:t>
            </a:r>
            <a:r>
              <a:rPr lang="fr-FR" sz="2000" dirty="0" smtClean="0"/>
              <a:t>] - Int[</a:t>
            </a:r>
            <a:r>
              <a:rPr lang="fr-FR" sz="2000" dirty="0" err="1" smtClean="0"/>
              <a:t>X|Vrai</a:t>
            </a:r>
            <a:r>
              <a:rPr lang="fr-FR" sz="2000" dirty="0" smtClean="0"/>
              <a:t>]</a:t>
            </a:r>
            <a:endParaRPr lang="fr-FR" sz="2000" dirty="0"/>
          </a:p>
        </p:txBody>
      </p:sp>
      <p:sp>
        <p:nvSpPr>
          <p:cNvPr id="33" name="Forme libre 32"/>
          <p:cNvSpPr/>
          <p:nvPr/>
        </p:nvSpPr>
        <p:spPr>
          <a:xfrm>
            <a:off x="5220072" y="1550724"/>
            <a:ext cx="3600400" cy="516970"/>
          </a:xfrm>
          <a:custGeom>
            <a:avLst/>
            <a:gdLst>
              <a:gd name="connsiteX0" fmla="*/ 0 w 977379"/>
              <a:gd name="connsiteY0" fmla="*/ 0 h 2483619"/>
              <a:gd name="connsiteX1" fmla="*/ 977379 w 977379"/>
              <a:gd name="connsiteY1" fmla="*/ 0 h 2483619"/>
              <a:gd name="connsiteX2" fmla="*/ 977379 w 977379"/>
              <a:gd name="connsiteY2" fmla="*/ 2483619 h 2483619"/>
              <a:gd name="connsiteX3" fmla="*/ 0 w 977379"/>
              <a:gd name="connsiteY3" fmla="*/ 2483619 h 2483619"/>
              <a:gd name="connsiteX4" fmla="*/ 0 w 977379"/>
              <a:gd name="connsiteY4" fmla="*/ 0 h 248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79" h="2483619">
                <a:moveTo>
                  <a:pt x="0" y="0"/>
                </a:moveTo>
                <a:lnTo>
                  <a:pt x="977379" y="0"/>
                </a:lnTo>
                <a:lnTo>
                  <a:pt x="977379" y="2483619"/>
                </a:lnTo>
                <a:lnTo>
                  <a:pt x="0" y="2483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73054" rIns="135128" bIns="135128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000" dirty="0" smtClean="0"/>
              <a:t>Int[X|NR] - Int[</a:t>
            </a:r>
            <a:r>
              <a:rPr lang="fr-FR" sz="2000" dirty="0" err="1" smtClean="0"/>
              <a:t>X|Vrai</a:t>
            </a:r>
            <a:r>
              <a:rPr lang="fr-FR" sz="2000" dirty="0" smtClean="0"/>
              <a:t>]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/>
              <p:cNvSpPr txBox="1"/>
              <p:nvPr/>
            </p:nvSpPr>
            <p:spPr>
              <a:xfrm>
                <a:off x="2973864" y="3138522"/>
                <a:ext cx="1238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&lt;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864" y="3138522"/>
                <a:ext cx="123809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/>
              <p:cNvSpPr txBox="1"/>
              <p:nvPr/>
            </p:nvSpPr>
            <p:spPr>
              <a:xfrm>
                <a:off x="2699792" y="3930610"/>
                <a:ext cx="2032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)&lt;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930610"/>
                <a:ext cx="2032031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oneTexte 36"/>
              <p:cNvSpPr txBox="1"/>
              <p:nvPr/>
            </p:nvSpPr>
            <p:spPr>
              <a:xfrm>
                <a:off x="5364088" y="3003798"/>
                <a:ext cx="2232248" cy="639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ZoneText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798"/>
                <a:ext cx="2232248" cy="639983"/>
              </a:xfrm>
              <a:prstGeom prst="rect">
                <a:avLst/>
              </a:prstGeom>
              <a:blipFill rotWithShape="1">
                <a:blip r:embed="rId7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/>
              <p:cNvSpPr txBox="1"/>
              <p:nvPr/>
            </p:nvSpPr>
            <p:spPr>
              <a:xfrm>
                <a:off x="5364088" y="4002618"/>
                <a:ext cx="3240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)(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002618"/>
                <a:ext cx="324036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695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8028384" y="2449220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&lt;0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028384" y="3169300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&lt;0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028384" y="4033396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&gt;0</a:t>
            </a:r>
            <a:endParaRPr lang="fr-FR" sz="1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2483768" y="4640237"/>
                <a:ext cx="26285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400" b="0" i="0" smtClean="0">
                          <a:latin typeface="Cambria Math"/>
                        </a:rPr>
                        <m:t>Au</m:t>
                      </m:r>
                      <m:r>
                        <a:rPr lang="fr-FR" sz="1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400" b="0" i="0" smtClean="0">
                          <a:latin typeface="Cambria Math"/>
                        </a:rPr>
                        <m:t>signe</m:t>
                      </m:r>
                      <m:r>
                        <a:rPr lang="fr-FR" sz="1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400" b="0" i="0" smtClean="0">
                          <a:latin typeface="Cambria Math"/>
                        </a:rPr>
                        <m:t>pr</m:t>
                      </m:r>
                      <m:r>
                        <a:rPr lang="fr-FR" sz="1400" b="0" i="0" smtClean="0">
                          <a:latin typeface="Cambria Math"/>
                        </a:rPr>
                        <m:t>è</m:t>
                      </m:r>
                      <m:r>
                        <m:rPr>
                          <m:sty m:val="p"/>
                        </m:rPr>
                        <a:rPr lang="fr-FR" sz="1400" b="0" i="0" smtClean="0">
                          <a:latin typeface="Cambria Math"/>
                        </a:rPr>
                        <m:t>s</m:t>
                      </m:r>
                      <m:r>
                        <a:rPr lang="fr-FR" sz="1400" b="0" i="0" smtClean="0">
                          <a:latin typeface="Cambria Math"/>
                        </a:rPr>
                        <m:t> </m:t>
                      </m:r>
                      <m:r>
                        <a:rPr lang="fr-FR" sz="1400" b="0" i="1" smtClean="0">
                          <a:latin typeface="Cambria Math"/>
                        </a:rPr>
                        <m:t>≈</m:t>
                      </m:r>
                      <m:r>
                        <a:rPr lang="fr-FR" sz="1400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fr-FR" sz="14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dirty="0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fr-FR" sz="1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fr-FR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640237"/>
                <a:ext cx="262854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1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En pratique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352551"/>
                <a:ext cx="3386336" cy="2083295"/>
              </a:xfrm>
            </p:spPr>
            <p:txBody>
              <a:bodyPr>
                <a:normAutofit/>
              </a:bodyPr>
              <a:lstStyle>
                <a:extLst/>
              </a:lstStyle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Ne rien faire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Si </a:t>
                </a:r>
                <a:r>
                  <a:rPr lang="fr-FR" sz="2000" dirty="0" err="1" smtClean="0"/>
                  <a:t>biais</a:t>
                </a:r>
                <a:r>
                  <a:rPr lang="fr-FR" sz="2000" baseline="30000" dirty="0" err="1" smtClean="0"/>
                  <a:t>R</a:t>
                </a:r>
                <a:r>
                  <a:rPr lang="fr-FR" sz="2000" dirty="0" smtClean="0"/>
                  <a:t> et </a:t>
                </a:r>
                <a:r>
                  <a:rPr lang="fr-FR" sz="2000" dirty="0" err="1" smtClean="0"/>
                  <a:t>biais</a:t>
                </a:r>
                <a:r>
                  <a:rPr lang="fr-FR" sz="2000" baseline="30000" dirty="0" err="1" smtClean="0"/>
                  <a:t>NR</a:t>
                </a:r>
                <a:r>
                  <a:rPr lang="fr-FR" sz="2000" dirty="0" smtClean="0"/>
                  <a:t> sont de signe contraire, choisir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000" dirty="0" smtClean="0"/>
                  <a:t> tel que les deux biais soient égaux en valeur absolue.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fr-FR" sz="2000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fr-FR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352551"/>
                <a:ext cx="3386336" cy="2083295"/>
              </a:xfrm>
              <a:blipFill rotWithShape="1">
                <a:blip r:embed="rId3"/>
                <a:stretch>
                  <a:fillRect t="-1170" b="-1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995936" y="1352549"/>
                <a:ext cx="4735165" cy="2286001"/>
              </a:xfrm>
            </p:spPr>
            <p:txBody>
              <a:bodyPr>
                <a:normAutofit lnSpcReduction="10000"/>
              </a:bodyPr>
              <a:lstStyle>
                <a:extLst/>
              </a:lstStyle>
              <a:p>
                <a:pPr marL="0" indent="0">
                  <a:buNone/>
                </a:pPr>
                <a:r>
                  <a:rPr lang="fr-FR" sz="2000" dirty="0" smtClean="0"/>
                  <a:t>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latin typeface="Cambria Math"/>
                      </a:rPr>
                      <m:t>=</m:t>
                    </m:r>
                    <m:r>
                      <a:rPr lang="fr-FR" sz="2000" b="0" i="1" smtClean="0">
                        <a:latin typeface="Cambria Math"/>
                      </a:rPr>
                      <m:t>0</m:t>
                    </m:r>
                  </m:oMath>
                </a14:m>
                <a:endParaRPr lang="fr-FR" sz="2000" dirty="0" smtClean="0"/>
              </a:p>
              <a:p>
                <a:pPr marL="0" indent="0">
                  <a:buNone/>
                </a:pPr>
                <a:r>
                  <a:rPr lang="fr-FR" sz="2000" dirty="0" smtClean="0"/>
                  <a:t>Pour dissimulation du souvenir 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0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fr-FR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fr-FR" sz="2000" dirty="0" smtClean="0"/>
              </a:p>
              <a:p>
                <a:pPr marL="0" indent="0">
                  <a:buNone/>
                </a:pPr>
                <a:r>
                  <a:rPr lang="fr-FR" sz="2000" dirty="0" err="1" smtClean="0"/>
                  <a:t>Biais</a:t>
                </a:r>
                <a:r>
                  <a:rPr lang="fr-FR" sz="2000" baseline="30000" dirty="0" err="1" smtClean="0"/>
                  <a:t>R</a:t>
                </a:r>
                <a:r>
                  <a:rPr lang="fr-FR" sz="2000" dirty="0" smtClean="0"/>
                  <a:t> = </a:t>
                </a:r>
                <a:r>
                  <a:rPr lang="fr-FR" sz="2000" dirty="0" err="1" smtClean="0"/>
                  <a:t>Biais</a:t>
                </a:r>
                <a:r>
                  <a:rPr lang="fr-FR" sz="2000" baseline="30000" dirty="0" err="1" smtClean="0"/>
                  <a:t>NR</a:t>
                </a:r>
                <a:r>
                  <a:rPr lang="fr-FR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)(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fr-F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sz="20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fr-F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fr-FR" sz="2000" dirty="0" smtClean="0"/>
              </a:p>
              <a:p>
                <a:pPr marL="0" indent="0">
                  <a:buNone/>
                </a:pPr>
                <a:r>
                  <a:rPr lang="fr-FR" sz="1600" dirty="0" smtClean="0"/>
                  <a:t>En estimant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6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sz="1600" b="0" i="1" smtClean="0">
                            <a:latin typeface="Cambria Math"/>
                          </a:rPr>
                          <m:t>21</m:t>
                        </m:r>
                      </m:sub>
                    </m:sSub>
                  </m:oMath>
                </a14:m>
                <a:r>
                  <a:rPr lang="fr-FR" sz="1600" dirty="0" smtClean="0"/>
                  <a:t> par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6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6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fr-FR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16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latin typeface="Cambria Math"/>
                                  </a:rPr>
                                  <m:t>21</m:t>
                                </m:r>
                              </m:sub>
                            </m:sSub>
                          </m:e>
                        </m:acc>
                        <m:r>
                          <a:rPr lang="fr-FR" sz="16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6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fr-FR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fr-F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6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sz="1600" b="0" i="1" smtClean="0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fr-FR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den>
                    </m:f>
                  </m:oMath>
                </a14:m>
                <a:endParaRPr lang="fr-FR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995936" y="1352549"/>
                <a:ext cx="4735165" cy="2286001"/>
              </a:xfrm>
              <a:blipFill rotWithShape="1">
                <a:blip r:embed="rId4"/>
                <a:stretch>
                  <a:fillRect l="-1418" t="-24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necteur droit 9"/>
          <p:cNvCxnSpPr/>
          <p:nvPr/>
        </p:nvCxnSpPr>
        <p:spPr>
          <a:xfrm>
            <a:off x="467544" y="170765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67544" y="350785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 txBox="1">
                <a:spLocks/>
              </p:cNvSpPr>
              <p:nvPr/>
            </p:nvSpPr>
            <p:spPr>
              <a:xfrm>
                <a:off x="609600" y="3612757"/>
                <a:ext cx="8066856" cy="111923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lang="fr-FR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lang="fr-FR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lang="fr-FR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lang="fr-F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None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lang="fr-FR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Estimer empiriquement </a:t>
                </a:r>
                <a14:m>
                  <m:oMath xmlns:m="http://schemas.openxmlformats.org/officeDocument/2006/math">
                    <m:r>
                      <a:rPr lang="fr-FR" sz="200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fr-FR" sz="20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AE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ar-AE" sz="200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ar-AE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ar-AE" sz="200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2000" dirty="0" smtClean="0"/>
                  <a:t> en calculant pour chaque sondage et chaque cas de figure 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2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000" dirty="0" smtClean="0"/>
                  <a:t> qui aurait produit l’écart constaté entre les intentions de vote et le vote réel. </a:t>
                </a:r>
                <a:endParaRPr lang="ar-AE" sz="2000" dirty="0"/>
              </a:p>
              <a:p>
                <a:pPr marL="0" indent="0">
                  <a:buNone/>
                </a:pPr>
                <a:endParaRPr lang="ar-AE" sz="2000" dirty="0"/>
              </a:p>
            </p:txBody>
          </p:sp>
        </mc:Choice>
        <mc:Fallback xmlns="">
          <p:sp>
            <p:nvSpPr>
              <p:cNvPr id="1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2757"/>
                <a:ext cx="8066856" cy="1119233"/>
              </a:xfrm>
              <a:prstGeom prst="rect">
                <a:avLst/>
              </a:prstGeom>
              <a:blipFill rotWithShape="1">
                <a:blip r:embed="rId5"/>
                <a:stretch>
                  <a:fillRect t="-2186" b="-5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9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Estimateur lissé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200150"/>
                <a:ext cx="8066856" cy="3200400"/>
              </a:xfrm>
            </p:spPr>
            <p:txBody>
              <a:bodyPr anchor="ctr"/>
              <a:lstStyle>
                <a:extLst/>
              </a:lstStyle>
              <a:p>
                <a:pPr marL="274320" lvl="1"/>
                <a:r>
                  <a:rPr lang="fr-FR" dirty="0" smtClean="0"/>
                  <a:t>Quand  les biais sont de signe contraire, la solution consistant à choisir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 smtClean="0"/>
                  <a:t>tel que </a:t>
                </a:r>
                <a:r>
                  <a:rPr lang="fr-FR" dirty="0" err="1" smtClean="0"/>
                  <a:t>Biais</a:t>
                </a:r>
                <a:r>
                  <a:rPr lang="fr-FR" baseline="30000" dirty="0" err="1" smtClean="0"/>
                  <a:t>R</a:t>
                </a:r>
                <a:r>
                  <a:rPr lang="fr-FR" baseline="30000" dirty="0" smtClean="0"/>
                  <a:t> </a:t>
                </a:r>
                <a:r>
                  <a:rPr lang="fr-FR" dirty="0" smtClean="0"/>
                  <a:t>= </a:t>
                </a:r>
                <a:r>
                  <a:rPr lang="fr-FR" dirty="0" err="1" smtClean="0"/>
                  <a:t>Biais</a:t>
                </a:r>
                <a:r>
                  <a:rPr lang="fr-FR" baseline="30000" dirty="0" err="1" smtClean="0"/>
                  <a:t>NR</a:t>
                </a:r>
                <a:r>
                  <a:rPr lang="fr-FR" dirty="0" smtClean="0"/>
                  <a:t> est équivalente à l’estimateur lissé 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𝐼𝑛𝑡</m:t>
                          </m:r>
                          <m:r>
                            <a:rPr lang="fr-FR" i="1">
                              <a:latin typeface="Cambria Math"/>
                            </a:rPr>
                            <m:t>[</m:t>
                          </m:r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│</m:t>
                          </m:r>
                          <m:r>
                            <a:rPr lang="fr-FR" i="1">
                              <a:latin typeface="Cambria Math"/>
                            </a:rPr>
                            <m:t>𝑅</m:t>
                          </m:r>
                          <m:r>
                            <a:rPr lang="fr-FR" i="1">
                              <a:latin typeface="Cambria Math"/>
                            </a:rPr>
                            <m:t>]+</m:t>
                          </m:r>
                          <m:r>
                            <a:rPr lang="fr-FR" i="1">
                              <a:latin typeface="Cambria Math"/>
                            </a:rPr>
                            <m:t>𝐼𝑛𝑡</m:t>
                          </m:r>
                          <m:r>
                            <a:rPr lang="fr-FR" i="1">
                              <a:latin typeface="Cambria Math"/>
                            </a:rPr>
                            <m:t>[</m:t>
                          </m:r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│</m:t>
                          </m:r>
                          <m:r>
                            <a:rPr lang="fr-FR" i="1">
                              <a:latin typeface="Cambria Math"/>
                            </a:rPr>
                            <m:t>𝑁𝑅</m:t>
                          </m:r>
                          <m:r>
                            <a:rPr lang="fr-FR" i="1">
                              <a:latin typeface="Cambria Math"/>
                            </a:rPr>
                            <m:t>]</m:t>
                          </m:r>
                        </m:num>
                        <m:den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  <a:p>
                <a:pPr marL="457200" lvl="1" indent="-457200"/>
                <a:r>
                  <a:rPr lang="fr-FR" dirty="0" smtClean="0"/>
                  <a:t>On devrait pouvoir faire mieux avec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AE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ar-AE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ar-AE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ar-AE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2800" dirty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200150"/>
                <a:ext cx="8066856" cy="3200400"/>
              </a:xfrm>
              <a:blipFill rotWithShape="1">
                <a:blip r:embed="rId3"/>
                <a:stretch>
                  <a:fillRect l="-378" r="-9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1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FR" sz="3200" dirty="0" smtClean="0"/>
              <a:t>La présidentielle de 2002 en France</a:t>
            </a:r>
            <a:br>
              <a:rPr lang="fr-FR" sz="3200" dirty="0" smtClean="0"/>
            </a:br>
            <a:r>
              <a:rPr lang="fr-FR" sz="2400" dirty="0" smtClean="0"/>
              <a:t>Dissimulation du souvenir et de l’intention de vote 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352551"/>
                <a:ext cx="4032448" cy="2083295"/>
              </a:xfrm>
            </p:spPr>
            <p:txBody>
              <a:bodyPr>
                <a:normAutofit/>
              </a:bodyPr>
              <a:lstStyle>
                <a:extLst/>
              </a:lstStyle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sz="1800" dirty="0" smtClean="0"/>
                  <a:t>Quel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1800" dirty="0" smtClean="0"/>
                  <a:t> aurait produit un </a:t>
                </a:r>
                <a:r>
                  <a:rPr lang="fr-FR" sz="1800" dirty="0" smtClean="0">
                    <a:latin typeface="Arial"/>
                    <a:cs typeface="Arial"/>
                  </a:rPr>
                  <a:t>∆ de  −2.9% = 14 % − 16.9 % ?</a:t>
                </a:r>
                <a:endParaRPr lang="fr-FR" sz="1800" dirty="0" smtClean="0"/>
              </a:p>
              <a:p>
                <a:pPr marL="32004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5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5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fr-FR" sz="15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fr-FR" sz="1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15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fr-FR" sz="15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sz="15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sz="15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1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5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fr-FR" sz="15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sz="15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fr-FR" sz="1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5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15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r>
                          <a:rPr lang="fr-FR" sz="15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sz="1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5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15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r>
                          <a:rPr lang="fr-FR" sz="15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fr-FR" sz="1500" dirty="0" smtClean="0"/>
                  <a:t> = 5.5 %</a:t>
                </a:r>
              </a:p>
              <a:p>
                <a:pPr marL="0" indent="0">
                  <a:buNone/>
                </a:pPr>
                <a:r>
                  <a:rPr lang="fr-FR" sz="1800" dirty="0" smtClean="0"/>
                  <a:t>→ </a:t>
                </a:r>
                <a:r>
                  <a:rPr lang="fr-FR" sz="1500" dirty="0" smtClean="0"/>
                  <a:t>(7.8 % = 15.3 %-7.5 %) = dissimulation (5.5 %) + aléa (2.3 %) 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5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5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fr-FR" sz="15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5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sz="15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15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sz="15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sz="1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sz="1500" dirty="0" smtClean="0"/>
                  <a:t>aujourd’hui.</a:t>
                </a:r>
                <a:endParaRPr lang="fr-FR" sz="1500" dirty="0"/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352551"/>
                <a:ext cx="4032448" cy="2083295"/>
              </a:xfrm>
              <a:blipFill rotWithShape="1">
                <a:blip r:embed="rId3"/>
                <a:stretch>
                  <a:fillRect l="-1362" t="-1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 txBox="1">
            <a:spLocks/>
          </p:cNvSpPr>
          <p:nvPr/>
        </p:nvSpPr>
        <p:spPr>
          <a:xfrm>
            <a:off x="467544" y="3291830"/>
            <a:ext cx="4394448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§"/>
            </a:pPr>
            <a:r>
              <a:rPr lang="fr-FR" sz="1600" dirty="0" smtClean="0"/>
              <a:t>Pour mémoire, Bachelet avait estimé à 75% le taux de dissimulation des électeurs de J.M. Le Pen ≈ 71% = 5.5% ÷ 7.8%</a:t>
            </a:r>
            <a:endParaRPr lang="ar-AE" sz="1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35392"/>
              </p:ext>
            </p:extLst>
          </p:nvPr>
        </p:nvGraphicFramePr>
        <p:xfrm>
          <a:off x="4572000" y="1419622"/>
          <a:ext cx="4320481" cy="208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0631"/>
                <a:gridCol w="948811"/>
                <a:gridCol w="881039"/>
              </a:tblGrid>
              <a:tr h="417646"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Le Pen 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Autres candidats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08823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Élection de 1995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Vote réel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15,3 %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84,7 %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Souvenir de vote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7,5 %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92,5 %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Élection de 2002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2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Vote réel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16,9 %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83,1 %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Intention de vote non redressée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9,0 %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91,0 %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Intention de vote redressée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14,0 %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86,0 %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8823"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Écart intention/vote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-2,9 %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03737"/>
              </p:ext>
            </p:extLst>
          </p:nvPr>
        </p:nvGraphicFramePr>
        <p:xfrm>
          <a:off x="5220072" y="3692313"/>
          <a:ext cx="3238500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067"/>
                <a:gridCol w="641678"/>
                <a:gridCol w="1027755"/>
              </a:tblGrid>
              <a:tr h="274320">
                <a:tc gridSpan="3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Transfert souvenir/intention de vote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Le Pen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Autres candidats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Le Pen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63 %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Autres candidats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37 %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95 %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Nimbus Roman No9 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005612" y="1513116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faits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20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entation pour écran larg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1381</Words>
  <Application>Microsoft Office PowerPoint</Application>
  <PresentationFormat>Affichage à l'écran (16:9)</PresentationFormat>
  <Paragraphs>216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Présentation pour écran large</vt:lpstr>
      <vt:lpstr>CALAGE DES SONDAGES ÉLECTORAUX EN CAS DE SOUVENIR OU D’INTENTION DE VOTE DISSIMULÉS OU ANACHRONIQUES </vt:lpstr>
      <vt:lpstr>Motivation</vt:lpstr>
      <vt:lpstr>Lexique</vt:lpstr>
      <vt:lpstr>Terminologie Cas de la dissimulation</vt:lpstr>
      <vt:lpstr>Prendre en compte la dissimulation</vt:lpstr>
      <vt:lpstr>En déduire le biais</vt:lpstr>
      <vt:lpstr>En pratique</vt:lpstr>
      <vt:lpstr>Estimateur lissé</vt:lpstr>
      <vt:lpstr>La présidentielle de 2002 en France Dissimulation du souvenir et de l’intention de vote </vt:lpstr>
      <vt:lpstr>Les régionales de 2015 à la Réunion Souvenir de vote anachronique</vt:lpstr>
      <vt:lpstr>Le potentiel électoral de Marine Le Pen Sondage téléphonique d’octobre 2015 consacré au FN</vt:lpstr>
      <vt:lpstr>En guise de conclusion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2016-08-06T14:24:04Z</dcterms:created>
  <dcterms:modified xsi:type="dcterms:W3CDTF">2016-09-17T07:28:19Z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