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81" r:id="rId4"/>
    <p:sldId id="280" r:id="rId5"/>
    <p:sldId id="284" r:id="rId6"/>
    <p:sldId id="285" r:id="rId7"/>
    <p:sldId id="287" r:id="rId8"/>
    <p:sldId id="286" r:id="rId9"/>
    <p:sldId id="283" r:id="rId10"/>
    <p:sldId id="288" r:id="rId11"/>
    <p:sldId id="290" r:id="rId12"/>
    <p:sldId id="278" r:id="rId13"/>
    <p:sldId id="291" r:id="rId14"/>
    <p:sldId id="298" r:id="rId15"/>
    <p:sldId id="307" r:id="rId16"/>
    <p:sldId id="317" r:id="rId17"/>
    <p:sldId id="306" r:id="rId18"/>
    <p:sldId id="318" r:id="rId19"/>
    <p:sldId id="316" r:id="rId20"/>
    <p:sldId id="311" r:id="rId21"/>
    <p:sldId id="308" r:id="rId22"/>
    <p:sldId id="326" r:id="rId23"/>
    <p:sldId id="305" r:id="rId24"/>
    <p:sldId id="313" r:id="rId25"/>
    <p:sldId id="315" r:id="rId26"/>
    <p:sldId id="312" r:id="rId27"/>
    <p:sldId id="323" r:id="rId28"/>
    <p:sldId id="321" r:id="rId29"/>
    <p:sldId id="322" r:id="rId30"/>
    <p:sldId id="266" r:id="rId31"/>
    <p:sldId id="267" r:id="rId32"/>
    <p:sldId id="327" r:id="rId33"/>
    <p:sldId id="277" r:id="rId34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my Baulne" initials="JB" lastIdx="2" clrIdx="0">
    <p:extLst>
      <p:ext uri="{19B8F6BF-5375-455C-9EA6-DF929625EA0E}">
        <p15:presenceInfo xmlns:p15="http://schemas.microsoft.com/office/powerpoint/2012/main" userId="Jimmy Baul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763" autoAdjust="0"/>
  </p:normalViewPr>
  <p:slideViewPr>
    <p:cSldViewPr>
      <p:cViewPr varScale="1">
        <p:scale>
          <a:sx n="86" d="100"/>
          <a:sy n="86" d="100"/>
        </p:scale>
        <p:origin x="23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380" y="-9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 alt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A" altLang="fr-FR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 altLang="fr-FR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61AD80-9D20-4151-A6F4-0F1902EAD9B0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7586676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 altLang="fr-F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CA" alt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CA" altLang="fr-F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F72A8E-06D9-4281-9BA6-5A7DD999E651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695258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1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282401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10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2710525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11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1762368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12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129141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13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550393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14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710760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fr-CA" sz="10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15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2965003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16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9445227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17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7672283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18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901278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19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213323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2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8272870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20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1424628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21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7410128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22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5045696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23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514073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24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0561857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25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4747461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26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0756652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27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6573944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28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2805187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29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345262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3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21349260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30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2418830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31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9039580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32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0606225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33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45259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CA" sz="1000" kern="0" dirty="0">
              <a:solidFill>
                <a:srgbClr val="042A76"/>
              </a:solidFill>
              <a:latin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4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950079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5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282506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6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080577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7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642517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8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084562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sz="1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72A8E-06D9-4281-9BA6-5A7DD999E651}" type="slidenum">
              <a:rPr lang="fr-CA" altLang="fr-FR" smtClean="0"/>
              <a:pPr/>
              <a:t>9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383800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3AE3B-4021-435B-9632-C609A2BBDE9C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253284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0F307-D2C4-4F56-AC3D-595554FC772C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05853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D661D-9AFD-4F71-9829-2FBD52F0A3A6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8376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7F616-48A7-4132-88D1-74BA2DEC7D10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543144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95803-DF86-42BE-9FDB-4844431C86B2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90479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DAC7A-B25F-478A-85EA-7133279769D8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84977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B5198-97C9-45B7-BA54-8BEF676A92BF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11602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67994-AD61-4562-93E9-6B278E1DDF60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182434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2BC4B-447B-4007-B80D-DE308291EF70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14297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C397C-9598-4DC0-9952-9352741C079C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518238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CA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1E42E-EF63-4BA4-AEDA-D978431BFB27}" type="slidenum">
              <a:rPr lang="fr-CA" altLang="fr-FR"/>
              <a:pPr/>
              <a:t>‹N°›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479253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CA" alt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5963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CA" alt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925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884738CF-7A58-4104-8D80-2C26D287AA82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11760" y="2781300"/>
            <a:ext cx="6552728" cy="1470025"/>
          </a:xfrm>
        </p:spPr>
        <p:txBody>
          <a:bodyPr anchor="ctr"/>
          <a:lstStyle/>
          <a:p>
            <a:r>
              <a:rPr lang="fr-CA" altLang="fr-FR" sz="2200" b="1" dirty="0"/>
              <a:t>COMMENT INTÉGRER LE MULTIMODE </a:t>
            </a:r>
            <a:br>
              <a:rPr lang="fr-CA" altLang="fr-FR" sz="2200" b="1" dirty="0"/>
            </a:br>
            <a:r>
              <a:rPr lang="fr-CA" altLang="fr-FR" sz="2200" b="1" dirty="0"/>
              <a:t>TOUT EN CONSERVANT LA COMPARABILITÉ DANS UNE ENQUÊTE TRANSVERSALE RÉPÉTÉE SUR LA SANTÉ</a:t>
            </a:r>
            <a:endParaRPr lang="fr-FR" altLang="fr-FR" sz="22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4537074"/>
            <a:ext cx="6840760" cy="2132286"/>
          </a:xfrm>
        </p:spPr>
        <p:txBody>
          <a:bodyPr/>
          <a:lstStyle/>
          <a:p>
            <a:r>
              <a:rPr lang="fr-FR" altLang="fr-FR" sz="2000" dirty="0"/>
              <a:t>Jimmy Baulne et Robert Courtemanche </a:t>
            </a:r>
          </a:p>
          <a:p>
            <a:r>
              <a:rPr lang="fr-FR" altLang="fr-FR" sz="1800" dirty="0"/>
              <a:t>Institut de la statistique du Québec</a:t>
            </a:r>
          </a:p>
          <a:p>
            <a:r>
              <a:rPr lang="fr-FR" altLang="fr-FR" sz="1600" dirty="0"/>
              <a:t> </a:t>
            </a:r>
          </a:p>
          <a:p>
            <a:endParaRPr lang="fr-FR" altLang="fr-FR" sz="1600" dirty="0"/>
          </a:p>
          <a:p>
            <a:endParaRPr lang="fr-FR" altLang="fr-FR" sz="1400" dirty="0"/>
          </a:p>
          <a:p>
            <a:pPr algn="l"/>
            <a:r>
              <a:rPr lang="fr-FR" altLang="fr-FR" sz="1600" dirty="0"/>
              <a:t>9</a:t>
            </a:r>
            <a:r>
              <a:rPr lang="fr-FR" altLang="fr-FR" sz="1600" baseline="30000" dirty="0"/>
              <a:t>e</a:t>
            </a:r>
            <a:r>
              <a:rPr lang="fr-FR" altLang="fr-FR" sz="1600" dirty="0"/>
              <a:t> Colloque francophone sur les sondages</a:t>
            </a:r>
          </a:p>
          <a:p>
            <a:pPr algn="l"/>
            <a:r>
              <a:rPr lang="fr-FR" altLang="fr-FR" sz="1600" dirty="0"/>
              <a:t>13 octobre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60648"/>
            <a:ext cx="8229600" cy="1143000"/>
          </a:xfrm>
        </p:spPr>
        <p:txBody>
          <a:bodyPr/>
          <a:lstStyle/>
          <a:p>
            <a:r>
              <a:rPr lang="fr-CA" sz="3600" dirty="0"/>
              <a:t>Stratégie : données comparables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040560"/>
          </a:xfrm>
        </p:spPr>
        <p:txBody>
          <a:bodyPr/>
          <a:lstStyle/>
          <a:p>
            <a:pPr marL="0" lvl="0" indent="0">
              <a:buNone/>
            </a:pPr>
            <a:r>
              <a:rPr lang="fr-CA" sz="2400" b="1" dirty="0"/>
              <a:t>Stratégie d’échantillonnage</a:t>
            </a:r>
            <a:r>
              <a:rPr lang="fr-CA" sz="2400" dirty="0"/>
              <a:t> </a:t>
            </a:r>
          </a:p>
          <a:p>
            <a:pPr marL="0" lvl="0" indent="0">
              <a:buNone/>
            </a:pPr>
            <a:endParaRPr lang="fr-CA" sz="800" dirty="0">
              <a:solidFill>
                <a:srgbClr val="000000"/>
              </a:solidFill>
            </a:endParaRPr>
          </a:p>
          <a:p>
            <a:r>
              <a:rPr lang="fr-CA" sz="2400" dirty="0"/>
              <a:t>Mode Web ou mode téléphonique : le choix au répondant ?</a:t>
            </a:r>
          </a:p>
          <a:p>
            <a:pPr lvl="1"/>
            <a:r>
              <a:rPr lang="fr-CA" sz="2200" dirty="0"/>
              <a:t>Libre choix entraîne la </a:t>
            </a:r>
            <a:r>
              <a:rPr lang="fr-CA" sz="2200" dirty="0" smtClean="0"/>
              <a:t>non-randomisation </a:t>
            </a:r>
            <a:r>
              <a:rPr lang="fr-CA" sz="2200" dirty="0"/>
              <a:t>des modes et une impossibilité de comparer</a:t>
            </a:r>
          </a:p>
          <a:p>
            <a:pPr lvl="1"/>
            <a:endParaRPr lang="fr-CA" sz="800" dirty="0"/>
          </a:p>
          <a:p>
            <a:r>
              <a:rPr lang="fr-CA" sz="2400" dirty="0"/>
              <a:t>Stratégie </a:t>
            </a:r>
            <a:r>
              <a:rPr lang="fr-CA" sz="2400" dirty="0" smtClean="0"/>
              <a:t>adoptée :</a:t>
            </a:r>
            <a:endParaRPr lang="fr-CA" sz="2400" dirty="0"/>
          </a:p>
          <a:p>
            <a:pPr lvl="1"/>
            <a:r>
              <a:rPr lang="fr-CA" sz="2200" dirty="0"/>
              <a:t>50% de l’échantillon en mode téléphonique seulement  [Volet A]</a:t>
            </a:r>
          </a:p>
          <a:p>
            <a:pPr lvl="1"/>
            <a:r>
              <a:rPr lang="fr-CA" sz="2200" dirty="0"/>
              <a:t>50% de l’échantillon en multimode (</a:t>
            </a:r>
            <a:r>
              <a:rPr lang="fr-CA" sz="2000" dirty="0"/>
              <a:t>Web/téléphonique</a:t>
            </a:r>
            <a:r>
              <a:rPr lang="fr-CA" sz="2200" dirty="0"/>
              <a:t>)    [Volet B]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/>
              <a:t>Permet d’évaluer l’effet du mode sur les estimations</a:t>
            </a:r>
          </a:p>
          <a:p>
            <a:pPr lvl="1"/>
            <a:r>
              <a:rPr lang="fr-CA" sz="2200" dirty="0"/>
              <a:t>En comparant les résultats d’un mode unique (téléphonique) avec ceux d’une collecte multimode (</a:t>
            </a:r>
            <a:r>
              <a:rPr lang="fr-CA" sz="2200" dirty="0" smtClean="0"/>
              <a:t>Web/téléphonique)</a:t>
            </a:r>
            <a:endParaRPr lang="fr-CA" sz="2200" dirty="0"/>
          </a:p>
          <a:p>
            <a:pPr marL="0" lvl="0" indent="0">
              <a:buNone/>
            </a:pPr>
            <a:endParaRPr lang="fr-CA" sz="8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10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3383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60648"/>
            <a:ext cx="8229600" cy="1143000"/>
          </a:xfrm>
        </p:spPr>
        <p:txBody>
          <a:bodyPr/>
          <a:lstStyle/>
          <a:p>
            <a:r>
              <a:rPr lang="fr-CA" sz="3600" dirty="0"/>
              <a:t>Stratégie : données comparables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5184576"/>
          </a:xfrm>
        </p:spPr>
        <p:txBody>
          <a:bodyPr/>
          <a:lstStyle/>
          <a:p>
            <a:r>
              <a:rPr lang="fr-CA" sz="2400" dirty="0"/>
              <a:t>Pondération selon le volet</a:t>
            </a:r>
          </a:p>
          <a:p>
            <a:pPr lvl="1"/>
            <a:r>
              <a:rPr lang="fr-CA" sz="2000" dirty="0"/>
              <a:t>Poids volet A  (téléphonique seulement)</a:t>
            </a:r>
          </a:p>
          <a:p>
            <a:pPr lvl="1"/>
            <a:r>
              <a:rPr lang="fr-CA" sz="2000" dirty="0"/>
              <a:t>Poids volet B  (multimode)</a:t>
            </a:r>
            <a:endParaRPr lang="fr-CA" sz="800" dirty="0">
              <a:solidFill>
                <a:srgbClr val="000000"/>
              </a:solidFill>
            </a:endParaRPr>
          </a:p>
          <a:p>
            <a:pPr lvl="1"/>
            <a:r>
              <a:rPr lang="fr-CA" sz="2000" dirty="0">
                <a:solidFill>
                  <a:srgbClr val="000000"/>
                </a:solidFill>
              </a:rPr>
              <a:t>Poids pour l’échantillon </a:t>
            </a:r>
            <a:r>
              <a:rPr lang="fr-CA" sz="2000" dirty="0" smtClean="0">
                <a:solidFill>
                  <a:srgbClr val="000000"/>
                </a:solidFill>
              </a:rPr>
              <a:t>complet : volets </a:t>
            </a:r>
            <a:r>
              <a:rPr lang="fr-CA" sz="2000" dirty="0">
                <a:solidFill>
                  <a:srgbClr val="000000"/>
                </a:solidFill>
              </a:rPr>
              <a:t>A et B confondus</a:t>
            </a:r>
          </a:p>
          <a:p>
            <a:pPr marL="0" lvl="0" indent="0">
              <a:buNone/>
            </a:pPr>
            <a:endParaRPr lang="fr-CA" sz="8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fr-CA" sz="1600" dirty="0">
                <a:solidFill>
                  <a:srgbClr val="000000"/>
                </a:solidFill>
              </a:rPr>
              <a:t>       </a:t>
            </a:r>
            <a:r>
              <a:rPr lang="fr-CA" sz="2000" dirty="0">
                <a:solidFill>
                  <a:srgbClr val="000000"/>
                </a:solidFill>
              </a:rPr>
              <a:t>Poids d’autoamorçage (3 x 500</a:t>
            </a:r>
            <a:r>
              <a:rPr lang="fr-CA" sz="2000" dirty="0" smtClean="0">
                <a:solidFill>
                  <a:srgbClr val="000000"/>
                </a:solidFill>
              </a:rPr>
              <a:t>) : </a:t>
            </a:r>
            <a:r>
              <a:rPr lang="fr-CA" sz="2000" dirty="0">
                <a:solidFill>
                  <a:srgbClr val="000000"/>
                </a:solidFill>
              </a:rPr>
              <a:t>variance et tests statistiques</a:t>
            </a:r>
          </a:p>
          <a:p>
            <a:pPr marL="0" lvl="0" indent="0">
              <a:buNone/>
            </a:pPr>
            <a:endParaRPr lang="fr-CA" sz="800" dirty="0">
              <a:solidFill>
                <a:srgbClr val="000000"/>
              </a:solidFill>
            </a:endParaRPr>
          </a:p>
          <a:p>
            <a:r>
              <a:rPr lang="fr-CA" sz="2400" dirty="0"/>
              <a:t>Exclusions de certaines unités </a:t>
            </a:r>
            <a:r>
              <a:rPr lang="fr-CA" sz="2200" dirty="0"/>
              <a:t>(non couvertes en 2008)</a:t>
            </a:r>
          </a:p>
          <a:p>
            <a:pPr lvl="1"/>
            <a:r>
              <a:rPr lang="fr-CA" sz="2000" dirty="0"/>
              <a:t>Personnes </a:t>
            </a:r>
            <a:r>
              <a:rPr lang="fr-CA" sz="2000" dirty="0" smtClean="0"/>
              <a:t>vivant </a:t>
            </a:r>
            <a:r>
              <a:rPr lang="fr-CA" sz="2000" dirty="0"/>
              <a:t>dans un ménage collectif non institutionnel</a:t>
            </a:r>
          </a:p>
          <a:p>
            <a:pPr lvl="1"/>
            <a:r>
              <a:rPr lang="fr-CA" sz="2000" dirty="0"/>
              <a:t>Personnes </a:t>
            </a:r>
            <a:r>
              <a:rPr lang="fr-CA" sz="2000" dirty="0" smtClean="0"/>
              <a:t>vivant </a:t>
            </a:r>
            <a:r>
              <a:rPr lang="fr-CA" sz="2000" dirty="0"/>
              <a:t>dans la région 18</a:t>
            </a:r>
          </a:p>
          <a:p>
            <a:pPr marL="0" lvl="0" indent="0">
              <a:buNone/>
            </a:pPr>
            <a:endParaRPr lang="fr-CA" sz="800" dirty="0">
              <a:solidFill>
                <a:srgbClr val="000000"/>
              </a:solidFill>
            </a:endParaRPr>
          </a:p>
          <a:p>
            <a:r>
              <a:rPr lang="fr-CA" sz="2400" dirty="0"/>
              <a:t>Autres efforts déployés pour uniformiser les questionnaires</a:t>
            </a:r>
          </a:p>
          <a:p>
            <a:pPr lvl="1"/>
            <a:r>
              <a:rPr lang="fr-CA" sz="2000" dirty="0"/>
              <a:t>Libellés des questions</a:t>
            </a:r>
          </a:p>
          <a:p>
            <a:pPr lvl="1"/>
            <a:r>
              <a:rPr lang="fr-CA" sz="2000" dirty="0"/>
              <a:t>Lecture des choix de réponse</a:t>
            </a:r>
          </a:p>
          <a:p>
            <a:pPr lvl="1"/>
            <a:r>
              <a:rPr lang="fr-CA" sz="2000" dirty="0"/>
              <a:t>Information supplémentaire fournie au répondant</a:t>
            </a:r>
          </a:p>
          <a:p>
            <a:pPr marL="0" indent="0">
              <a:buNone/>
            </a:pPr>
            <a:endParaRPr lang="fr-CA" sz="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3492500" y="6381327"/>
            <a:ext cx="2133600" cy="340147"/>
          </a:xfrm>
        </p:spPr>
        <p:txBody>
          <a:bodyPr/>
          <a:lstStyle/>
          <a:p>
            <a:fld id="{0A87F616-48A7-4132-88D1-74BA2DEC7D10}" type="slidenum">
              <a:rPr lang="fr-CA" altLang="fr-FR" smtClean="0"/>
              <a:pPr/>
              <a:t>11</a:t>
            </a:fld>
            <a:endParaRPr lang="fr-CA" altLang="fr-FR" dirty="0"/>
          </a:p>
        </p:txBody>
      </p:sp>
      <p:sp>
        <p:nvSpPr>
          <p:cNvPr id="5" name="Accolade fermante 4"/>
          <p:cNvSpPr/>
          <p:nvPr/>
        </p:nvSpPr>
        <p:spPr>
          <a:xfrm>
            <a:off x="5580112" y="1922004"/>
            <a:ext cx="216024" cy="64140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à coins arrondis 7"/>
          <p:cNvSpPr/>
          <p:nvPr/>
        </p:nvSpPr>
        <p:spPr>
          <a:xfrm>
            <a:off x="5868144" y="1922004"/>
            <a:ext cx="3240360" cy="642900"/>
          </a:xfrm>
          <a:prstGeom prst="roundRect">
            <a:avLst/>
          </a:prstGeom>
          <a:solidFill>
            <a:srgbClr val="D9F5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000" dirty="0">
                <a:solidFill>
                  <a:schemeClr val="tx1"/>
                </a:solidFill>
              </a:rPr>
              <a:t>Traitements indépendants</a:t>
            </a:r>
          </a:p>
        </p:txBody>
      </p:sp>
    </p:spTree>
    <p:extLst>
      <p:ext uri="{BB962C8B-B14F-4D97-AF65-F5344CB8AC3E}">
        <p14:creationId xmlns:p14="http://schemas.microsoft.com/office/powerpoint/2010/main" val="4061741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600" dirty="0"/>
              <a:t>Résultats de collecte 2014-2015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fr-CA" sz="2400" dirty="0"/>
              <a:t>Taux de réponse </a:t>
            </a:r>
            <a:r>
              <a:rPr lang="fr-CA" sz="2400" dirty="0" smtClean="0"/>
              <a:t>pondéré : </a:t>
            </a:r>
            <a:r>
              <a:rPr lang="fr-CA" sz="2400" dirty="0"/>
              <a:t>60,5% </a:t>
            </a:r>
          </a:p>
          <a:p>
            <a:pPr marL="0" indent="0">
              <a:buNone/>
            </a:pPr>
            <a:r>
              <a:rPr lang="fr-CA" sz="2400" dirty="0"/>
              <a:t>  </a:t>
            </a:r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endParaRPr lang="fr-CA" sz="2800" dirty="0"/>
          </a:p>
          <a:p>
            <a:pPr marL="0" indent="0">
              <a:buNone/>
            </a:pPr>
            <a:endParaRPr lang="fr-CA" sz="800" dirty="0"/>
          </a:p>
          <a:p>
            <a:pPr marL="0" indent="0">
              <a:buNone/>
            </a:pPr>
            <a:endParaRPr lang="fr-CA" sz="800" dirty="0"/>
          </a:p>
          <a:p>
            <a:pPr lvl="0"/>
            <a:r>
              <a:rPr lang="fr-CA" sz="2400" dirty="0">
                <a:solidFill>
                  <a:srgbClr val="000000"/>
                </a:solidFill>
              </a:rPr>
              <a:t>Proportion pondérée de réponses </a:t>
            </a:r>
            <a:r>
              <a:rPr lang="fr-CA" sz="2400" dirty="0" smtClean="0">
                <a:solidFill>
                  <a:srgbClr val="000000"/>
                </a:solidFill>
              </a:rPr>
              <a:t>Web :  </a:t>
            </a:r>
            <a:endParaRPr lang="fr-CA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fr-CA" sz="2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12</a:t>
            </a:fld>
            <a:endParaRPr lang="fr-CA" altLang="fr-FR"/>
          </a:p>
        </p:txBody>
      </p:sp>
      <p:graphicFrame>
        <p:nvGraphicFramePr>
          <p:cNvPr id="6" name="Group 2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739864"/>
              </p:ext>
            </p:extLst>
          </p:nvPr>
        </p:nvGraphicFramePr>
        <p:xfrm>
          <a:off x="1181445" y="2060848"/>
          <a:ext cx="7206979" cy="1924613"/>
        </p:xfrm>
        <a:graphic>
          <a:graphicData uri="http://schemas.openxmlformats.org/drawingml/2006/table">
            <a:tbl>
              <a:tblPr/>
              <a:tblGrid>
                <a:gridCol w="44237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749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44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Taux de réponse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58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Volet A (téléphonique seulement)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58,4 %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7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Volet B (multimode)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62,6 %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37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Écart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+ 4,2 %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7" name="Group 2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12835"/>
              </p:ext>
            </p:extLst>
          </p:nvPr>
        </p:nvGraphicFramePr>
        <p:xfrm>
          <a:off x="1181445" y="4811427"/>
          <a:ext cx="7206979" cy="1497893"/>
        </p:xfrm>
        <a:graphic>
          <a:graphicData uri="http://schemas.openxmlformats.org/drawingml/2006/table">
            <a:tbl>
              <a:tblPr/>
              <a:tblGrid>
                <a:gridCol w="44237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749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44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Proportion Web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58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Volet </a:t>
                      </a:r>
                      <a:r>
                        <a:rPr kumimoji="0" lang="fr-CA" altLang="fr-FR" sz="2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B (multimode)</a:t>
                      </a:r>
                      <a:endParaRPr kumimoji="0" lang="fr-CA" altLang="fr-F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61,1 %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7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Échantillon complet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altLang="fr-F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30,6 %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40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60648"/>
            <a:ext cx="8229600" cy="1143000"/>
          </a:xfrm>
        </p:spPr>
        <p:txBody>
          <a:bodyPr/>
          <a:lstStyle/>
          <a:p>
            <a:r>
              <a:rPr lang="fr-CA" sz="3600" dirty="0"/>
              <a:t>Évaluation de la comparabilité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236691"/>
          </a:xfrm>
          <a:solidFill>
            <a:schemeClr val="bg1"/>
          </a:solidFill>
        </p:spPr>
        <p:txBody>
          <a:bodyPr/>
          <a:lstStyle/>
          <a:p>
            <a:pPr marL="0" lvl="0" indent="0">
              <a:buNone/>
            </a:pPr>
            <a:r>
              <a:rPr lang="fr-CA" sz="2400" b="1" dirty="0"/>
              <a:t>Quel effet mesure-t-on réellement?</a:t>
            </a:r>
            <a:r>
              <a:rPr lang="fr-CA" sz="2400" dirty="0"/>
              <a:t> </a:t>
            </a:r>
            <a:endParaRPr lang="fr-CA" sz="800" dirty="0"/>
          </a:p>
          <a:p>
            <a:r>
              <a:rPr lang="fr-CA" sz="2400" dirty="0"/>
              <a:t>Principe de </a:t>
            </a:r>
            <a:r>
              <a:rPr lang="fr-CA" sz="2400" dirty="0" smtClean="0"/>
              <a:t>base :</a:t>
            </a:r>
            <a:endParaRPr lang="fr-CA" sz="2400" dirty="0"/>
          </a:p>
          <a:p>
            <a:pPr lvl="1"/>
            <a:r>
              <a:rPr lang="fr-CA" sz="2200" dirty="0"/>
              <a:t>Comparer les réponses fournies pour deux modes de collecte différents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/>
              <a:t>Effet global du mode de collecte</a:t>
            </a:r>
          </a:p>
          <a:p>
            <a:pPr lvl="1"/>
            <a:r>
              <a:rPr lang="fr-CA" sz="2200" dirty="0"/>
              <a:t>Effet de sélection</a:t>
            </a:r>
          </a:p>
          <a:p>
            <a:pPr lvl="2"/>
            <a:r>
              <a:rPr lang="fr-CH" altLang="fr-F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Contrôlé par l’attribution aléatoire du volet</a:t>
            </a:r>
          </a:p>
          <a:p>
            <a:pPr marL="0" indent="0">
              <a:buNone/>
            </a:pPr>
            <a:endParaRPr lang="fr-CA" sz="800" dirty="0"/>
          </a:p>
          <a:p>
            <a:pPr lvl="1"/>
            <a:r>
              <a:rPr lang="fr-CA" sz="2200" dirty="0"/>
              <a:t>Effet de mesure (effet de mode)</a:t>
            </a:r>
            <a:endParaRPr lang="fr-CH" altLang="fr-FR" sz="2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fr-CH" altLang="fr-FR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Choix du mode n’est pas contrôlé à l’intérieur du volet B</a:t>
            </a:r>
          </a:p>
          <a:p>
            <a:pPr marL="0" indent="0">
              <a:buNone/>
            </a:pPr>
            <a:endParaRPr lang="fr-CA" sz="800" dirty="0">
              <a:latin typeface="+mj-lt"/>
            </a:endParaRPr>
          </a:p>
          <a:p>
            <a:pPr lvl="0" algn="ctr" eaLnBrk="0" hangingPunct="0">
              <a:buNone/>
            </a:pPr>
            <a:r>
              <a:rPr lang="fr-CA" altLang="fr-FR" sz="2200" b="1" dirty="0">
                <a:solidFill>
                  <a:srgbClr val="000000"/>
                </a:solidFill>
                <a:latin typeface="+mj-lt"/>
              </a:rPr>
              <a:t>L’approche de l’ISQ ne permet pas de mesurer l’effet de mesure « pur » du mode Web par rapport au mode téléphonique</a:t>
            </a:r>
            <a:endParaRPr lang="fr-CA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3492500" y="6453335"/>
            <a:ext cx="2133600" cy="268139"/>
          </a:xfrm>
        </p:spPr>
        <p:txBody>
          <a:bodyPr/>
          <a:lstStyle/>
          <a:p>
            <a:fld id="{0A87F616-48A7-4132-88D1-74BA2DEC7D10}" type="slidenum">
              <a:rPr lang="fr-CA" altLang="fr-FR" smtClean="0"/>
              <a:pPr/>
              <a:t>13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303169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60648"/>
            <a:ext cx="8229600" cy="1143000"/>
          </a:xfrm>
        </p:spPr>
        <p:txBody>
          <a:bodyPr/>
          <a:lstStyle/>
          <a:p>
            <a:r>
              <a:rPr lang="fr-CA" sz="3600" dirty="0"/>
              <a:t>Évaluation de la comparabilité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5"/>
            <a:ext cx="8712968" cy="4790110"/>
          </a:xfrm>
        </p:spPr>
        <p:txBody>
          <a:bodyPr/>
          <a:lstStyle/>
          <a:p>
            <a:pPr marL="0" lvl="0" indent="0">
              <a:buNone/>
            </a:pPr>
            <a:r>
              <a:rPr lang="fr-CA" sz="2400" b="1" dirty="0"/>
              <a:t>Quel effet mesure-t-on réellement? </a:t>
            </a:r>
            <a:r>
              <a:rPr lang="fr-CA" sz="2200" b="1" dirty="0"/>
              <a:t>(suite)</a:t>
            </a:r>
            <a:r>
              <a:rPr lang="fr-CA" sz="2800" dirty="0"/>
              <a:t> </a:t>
            </a:r>
          </a:p>
          <a:p>
            <a:r>
              <a:rPr lang="fr-CA" sz="2400" dirty="0"/>
              <a:t>Permet de déterminer si l’implantation d’un mode de collecte multiple a eu un effet sur la mesure des indicateurs</a:t>
            </a:r>
          </a:p>
          <a:p>
            <a:pPr lvl="1"/>
            <a:endParaRPr lang="fr-CA" sz="2200" dirty="0"/>
          </a:p>
          <a:p>
            <a:r>
              <a:rPr lang="fr-CA" sz="2400" dirty="0"/>
              <a:t>En testant </a:t>
            </a:r>
          </a:p>
          <a:p>
            <a:pPr marL="457200" lvl="1" indent="0">
              <a:buNone/>
            </a:pPr>
            <a:r>
              <a:rPr lang="fr-CA" sz="2200" dirty="0"/>
              <a:t>Résultats volet A (téléphonique seulement) </a:t>
            </a:r>
          </a:p>
          <a:p>
            <a:pPr marL="457200" lvl="1" indent="0">
              <a:buNone/>
            </a:pPr>
            <a:r>
              <a:rPr lang="fr-CA" sz="2200" dirty="0"/>
              <a:t>  contre</a:t>
            </a:r>
          </a:p>
          <a:p>
            <a:pPr marL="457200" lvl="1" indent="0">
              <a:buNone/>
            </a:pPr>
            <a:r>
              <a:rPr lang="fr-CA" sz="2200" dirty="0"/>
              <a:t>Résultats multimode volet B (multimode </a:t>
            </a:r>
            <a:r>
              <a:rPr lang="fr-CA" sz="2200" dirty="0" smtClean="0"/>
              <a:t>Web/téléphonique)</a:t>
            </a:r>
            <a:endParaRPr lang="fr-CA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14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69641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60648"/>
            <a:ext cx="8229600" cy="1143000"/>
          </a:xfrm>
        </p:spPr>
        <p:txBody>
          <a:bodyPr/>
          <a:lstStyle/>
          <a:p>
            <a:r>
              <a:rPr lang="fr-CA" sz="3600" dirty="0"/>
              <a:t>Indicateurs affectés</a:t>
            </a:r>
            <a:endParaRPr lang="fr-CA" sz="36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871246"/>
          </a:xfrm>
        </p:spPr>
        <p:txBody>
          <a:bodyPr/>
          <a:lstStyle/>
          <a:p>
            <a:pPr marL="0" lvl="0" indent="0">
              <a:buNone/>
            </a:pPr>
            <a:r>
              <a:rPr lang="fr-CA" sz="2400" b="1" dirty="0"/>
              <a:t>Indicateurs « affectés » </a:t>
            </a:r>
            <a:endParaRPr lang="fr-CA" sz="2400" dirty="0"/>
          </a:p>
          <a:p>
            <a:r>
              <a:rPr lang="fr-CA" sz="2400" dirty="0"/>
              <a:t>Chaque indicateur de l’EQSP a été analysé (plus de 400)</a:t>
            </a:r>
          </a:p>
          <a:p>
            <a:pPr lvl="1"/>
            <a:r>
              <a:rPr lang="fr-CA" sz="2200" dirty="0"/>
              <a:t>Compare les estimations obtenues pour chacun des volets</a:t>
            </a:r>
          </a:p>
          <a:p>
            <a:pPr lvl="1"/>
            <a:r>
              <a:rPr lang="fr-CA" sz="2200" dirty="0"/>
              <a:t>Test d’indépendance (khi-deux) entre l’indicateur et le volet</a:t>
            </a:r>
          </a:p>
          <a:p>
            <a:pPr lvl="2"/>
            <a:r>
              <a:rPr lang="fr-CA" sz="2000" dirty="0"/>
              <a:t>Si </a:t>
            </a:r>
            <a:r>
              <a:rPr lang="fr-CA" sz="2000" dirty="0" smtClean="0"/>
              <a:t>le seuil </a:t>
            </a:r>
            <a:r>
              <a:rPr lang="fr-CA" sz="2000" dirty="0"/>
              <a:t>observé est inférieur à 1 %, alors l’indicateur est          considéré comme « affecté » par le mode de collecte</a:t>
            </a:r>
          </a:p>
          <a:p>
            <a:pPr lvl="1"/>
            <a:r>
              <a:rPr lang="fr-CA" sz="2200" dirty="0">
                <a:solidFill>
                  <a:srgbClr val="000000"/>
                </a:solidFill>
              </a:rPr>
              <a:t>Statut déterminé au niveau de l’ensemble du Québec</a:t>
            </a:r>
          </a:p>
          <a:p>
            <a:pPr lvl="2"/>
            <a:endParaRPr lang="fr-CA" sz="800" dirty="0" smtClean="0"/>
          </a:p>
          <a:p>
            <a:pPr lvl="2"/>
            <a:endParaRPr lang="fr-CA" sz="800" dirty="0"/>
          </a:p>
          <a:p>
            <a:r>
              <a:rPr lang="fr-CA" sz="2400" dirty="0"/>
              <a:t>Nous a permis de produire une liste de 176 indicateurs affectés par le mode de collecte</a:t>
            </a:r>
          </a:p>
          <a:p>
            <a:pPr marL="0" indent="0">
              <a:buNone/>
            </a:pPr>
            <a:endParaRPr lang="fr-CA" sz="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15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401342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74638"/>
            <a:ext cx="8229600" cy="1143000"/>
          </a:xfrm>
        </p:spPr>
        <p:txBody>
          <a:bodyPr/>
          <a:lstStyle/>
          <a:p>
            <a:r>
              <a:rPr lang="fr-CA" sz="3600" dirty="0"/>
              <a:t>Indicateurs affectés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16</a:t>
            </a:fld>
            <a:endParaRPr lang="fr-CA" alt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452" y="1772816"/>
            <a:ext cx="8161996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31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60648"/>
            <a:ext cx="8229600" cy="1143000"/>
          </a:xfrm>
        </p:spPr>
        <p:txBody>
          <a:bodyPr/>
          <a:lstStyle/>
          <a:p>
            <a:r>
              <a:rPr lang="fr-CA" sz="3600" dirty="0"/>
              <a:t>Comparaisons avec l’édition 2008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5"/>
            <a:ext cx="8712968" cy="5112568"/>
          </a:xfrm>
        </p:spPr>
        <p:txBody>
          <a:bodyPr/>
          <a:lstStyle/>
          <a:p>
            <a:pPr marL="0" lvl="0" indent="0">
              <a:buNone/>
            </a:pPr>
            <a:r>
              <a:rPr lang="fr-CA" sz="2400" b="1" dirty="0"/>
              <a:t>Recommandations à nos utilisateurs</a:t>
            </a:r>
            <a:r>
              <a:rPr lang="fr-CA" sz="2000" dirty="0"/>
              <a:t> </a:t>
            </a:r>
          </a:p>
          <a:p>
            <a:r>
              <a:rPr lang="fr-CA" sz="2400" dirty="0"/>
              <a:t>Comparaisons provinciales</a:t>
            </a:r>
          </a:p>
          <a:p>
            <a:pPr lvl="1"/>
            <a:r>
              <a:rPr lang="fr-CA" sz="2200" dirty="0"/>
              <a:t>Indicateurs </a:t>
            </a:r>
            <a:r>
              <a:rPr lang="fr-CA" sz="2200" dirty="0" smtClean="0"/>
              <a:t>affectés :</a:t>
            </a:r>
            <a:endParaRPr lang="fr-CA" sz="2200" dirty="0"/>
          </a:p>
          <a:p>
            <a:pPr marL="457200" lvl="1" indent="0">
              <a:buNone/>
            </a:pPr>
            <a:r>
              <a:rPr lang="fr-CA" sz="2200" dirty="0"/>
              <a:t>	Utiliser uniquement les données du volet A</a:t>
            </a:r>
          </a:p>
          <a:p>
            <a:pPr lvl="2"/>
            <a:r>
              <a:rPr lang="fr-CA" sz="2000" dirty="0"/>
              <a:t>Comparaison </a:t>
            </a:r>
            <a:r>
              <a:rPr lang="fr-CA" sz="2000" dirty="0" smtClean="0"/>
              <a:t>des résultats </a:t>
            </a:r>
            <a:r>
              <a:rPr lang="fr-CA" sz="2000" dirty="0"/>
              <a:t>téléphoniques seulement</a:t>
            </a:r>
          </a:p>
          <a:p>
            <a:pPr lvl="2"/>
            <a:r>
              <a:rPr lang="fr-CA" sz="2000" dirty="0"/>
              <a:t>Données comparables</a:t>
            </a:r>
          </a:p>
          <a:p>
            <a:pPr lvl="2"/>
            <a:endParaRPr lang="fr-CA" sz="800" dirty="0"/>
          </a:p>
          <a:p>
            <a:pPr lvl="1"/>
            <a:r>
              <a:rPr lang="fr-CA" sz="2200" dirty="0"/>
              <a:t>Indicateurs non </a:t>
            </a:r>
            <a:r>
              <a:rPr lang="fr-CA" sz="2200" dirty="0" smtClean="0"/>
              <a:t>affectés :</a:t>
            </a:r>
            <a:endParaRPr lang="fr-CA" sz="2200" dirty="0"/>
          </a:p>
          <a:p>
            <a:pPr marL="457200" lvl="1" indent="0">
              <a:buNone/>
            </a:pPr>
            <a:r>
              <a:rPr lang="fr-CA" sz="2200" dirty="0"/>
              <a:t>	Utiliser les données de l’échantillon complet</a:t>
            </a:r>
          </a:p>
          <a:p>
            <a:pPr lvl="2"/>
            <a:endParaRPr lang="fr-CA" sz="800" dirty="0"/>
          </a:p>
          <a:p>
            <a:r>
              <a:rPr lang="fr-CA" sz="2400" dirty="0"/>
              <a:t>Statistiques officielles pour 2014-2015</a:t>
            </a:r>
          </a:p>
          <a:p>
            <a:pPr marL="0" indent="0">
              <a:buNone/>
            </a:pPr>
            <a:endParaRPr lang="fr-CA" sz="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17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24574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74638"/>
            <a:ext cx="8229600" cy="1143000"/>
          </a:xfrm>
        </p:spPr>
        <p:txBody>
          <a:bodyPr/>
          <a:lstStyle/>
          <a:p>
            <a:r>
              <a:rPr lang="fr-CA" sz="3600" dirty="0"/>
              <a:t>Indicateurs affectés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18</a:t>
            </a:fld>
            <a:endParaRPr lang="fr-CA" alt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452" y="1772816"/>
            <a:ext cx="8161996" cy="3960440"/>
          </a:xfrm>
          <a:prstGeom prst="rect">
            <a:avLst/>
          </a:prstGeom>
        </p:spPr>
      </p:pic>
      <p:sp>
        <p:nvSpPr>
          <p:cNvPr id="3" name="Ellipse 2"/>
          <p:cNvSpPr/>
          <p:nvPr/>
        </p:nvSpPr>
        <p:spPr>
          <a:xfrm>
            <a:off x="5508104" y="3356992"/>
            <a:ext cx="1080120" cy="18002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7266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60648"/>
            <a:ext cx="8229600" cy="1143000"/>
          </a:xfrm>
        </p:spPr>
        <p:txBody>
          <a:bodyPr/>
          <a:lstStyle/>
          <a:p>
            <a:r>
              <a:rPr lang="fr-CA" sz="3600" dirty="0"/>
              <a:t>Comparaisons avec l’édition 2008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5"/>
            <a:ext cx="8712968" cy="5112568"/>
          </a:xfrm>
        </p:spPr>
        <p:txBody>
          <a:bodyPr/>
          <a:lstStyle/>
          <a:p>
            <a:pPr marL="0" lvl="0" indent="0">
              <a:buNone/>
            </a:pPr>
            <a:r>
              <a:rPr lang="fr-CA" sz="2400" b="1" dirty="0"/>
              <a:t>Recommandations</a:t>
            </a:r>
            <a:r>
              <a:rPr lang="fr-CA" sz="2400" b="1" dirty="0">
                <a:solidFill>
                  <a:srgbClr val="000000"/>
                </a:solidFill>
              </a:rPr>
              <a:t> à nos utilisateurs</a:t>
            </a:r>
            <a:r>
              <a:rPr lang="fr-CA" sz="2000" dirty="0">
                <a:solidFill>
                  <a:srgbClr val="000000"/>
                </a:solidFill>
              </a:rPr>
              <a:t> </a:t>
            </a:r>
            <a:r>
              <a:rPr lang="fr-CA" sz="2200" b="1" dirty="0"/>
              <a:t> (suite)</a:t>
            </a:r>
          </a:p>
          <a:p>
            <a:r>
              <a:rPr lang="fr-CA" sz="2400" dirty="0"/>
              <a:t>Comparaisons régionales</a:t>
            </a:r>
          </a:p>
          <a:p>
            <a:pPr lvl="1"/>
            <a:r>
              <a:rPr lang="fr-CA" sz="2200" dirty="0"/>
              <a:t>Évalué différentes options</a:t>
            </a:r>
          </a:p>
          <a:p>
            <a:pPr lvl="2"/>
            <a:r>
              <a:rPr lang="fr-CA" sz="2000" dirty="0"/>
              <a:t>Peu de bénéfices</a:t>
            </a:r>
          </a:p>
          <a:p>
            <a:pPr lvl="2"/>
            <a:r>
              <a:rPr lang="fr-CA" sz="2000" dirty="0"/>
              <a:t>Beaucoup plus lourd d’application</a:t>
            </a:r>
          </a:p>
          <a:p>
            <a:pPr lvl="2"/>
            <a:endParaRPr lang="fr-CA" sz="800" dirty="0"/>
          </a:p>
          <a:p>
            <a:pPr lvl="1"/>
            <a:r>
              <a:rPr lang="fr-CA" sz="2200" dirty="0"/>
              <a:t>Mêmes recommandations qu’au provincial</a:t>
            </a:r>
          </a:p>
          <a:p>
            <a:pPr lvl="2"/>
            <a:r>
              <a:rPr lang="fr-CA" sz="2000" dirty="0"/>
              <a:t>Utiliser les données du volet A pour les indicateurs affectés</a:t>
            </a:r>
          </a:p>
          <a:p>
            <a:pPr marL="0" indent="0">
              <a:buNone/>
            </a:pPr>
            <a:endParaRPr lang="fr-CA" sz="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19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86141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479D7-24F0-46A8-9AD7-6C60D2AD1C34}" type="slidenum">
              <a:rPr lang="fr-CA" altLang="fr-FR"/>
              <a:pPr/>
              <a:t>2</a:t>
            </a:fld>
            <a:endParaRPr lang="fr-CA" alt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496300" cy="4176713"/>
          </a:xfrm>
        </p:spPr>
        <p:txBody>
          <a:bodyPr/>
          <a:lstStyle/>
          <a:p>
            <a:endParaRPr lang="fr-FR" altLang="fr-FR" sz="2600" dirty="0"/>
          </a:p>
          <a:p>
            <a:r>
              <a:rPr lang="fr-FR" altLang="fr-FR" sz="2600" dirty="0"/>
              <a:t>Description de l’enquête </a:t>
            </a:r>
          </a:p>
          <a:p>
            <a:r>
              <a:rPr lang="fr-FR" altLang="fr-FR" sz="2600" dirty="0"/>
              <a:t>Stratégie pour obtenir des données comparables </a:t>
            </a:r>
          </a:p>
          <a:p>
            <a:r>
              <a:rPr lang="fr-FR" altLang="fr-FR" sz="2600" dirty="0"/>
              <a:t>Évaluation de la comparabilité</a:t>
            </a:r>
          </a:p>
          <a:p>
            <a:r>
              <a:rPr lang="fr-FR" altLang="fr-FR" sz="2600" dirty="0" smtClean="0"/>
              <a:t>Indicateurs affectés</a:t>
            </a:r>
            <a:endParaRPr lang="fr-FR" altLang="fr-FR" sz="2600" dirty="0"/>
          </a:p>
          <a:p>
            <a:r>
              <a:rPr lang="fr-FR" altLang="fr-FR" sz="2600" dirty="0"/>
              <a:t>Recommandations aux utilisateurs</a:t>
            </a:r>
          </a:p>
          <a:p>
            <a:r>
              <a:rPr lang="fr-FR" altLang="fr-FR" sz="2600" dirty="0"/>
              <a:t>Conclusion 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806896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fr-CA" sz="3600" dirty="0"/>
              <a:t>Plan de la présentation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600" dirty="0"/>
              <a:t>Comparaisons 2014-2015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20</a:t>
            </a:fld>
            <a:endParaRPr lang="fr-CA" alt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1196752"/>
            <a:ext cx="6192688" cy="560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04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600" dirty="0"/>
              <a:t>Comparaisons 2014-2015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21</a:t>
            </a:fld>
            <a:endParaRPr lang="fr-CA" alt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868840"/>
              </p:ext>
            </p:extLst>
          </p:nvPr>
        </p:nvGraphicFramePr>
        <p:xfrm>
          <a:off x="971600" y="1248565"/>
          <a:ext cx="7200800" cy="5472910"/>
        </p:xfrm>
        <a:graphic>
          <a:graphicData uri="http://schemas.openxmlformats.org/drawingml/2006/table">
            <a:tbl>
              <a:tblPr/>
              <a:tblGrid>
                <a:gridCol w="4902332">
                  <a:extLst>
                    <a:ext uri="{9D8B030D-6E8A-4147-A177-3AD203B41FA5}">
                      <a16:colId xmlns:a16="http://schemas.microsoft.com/office/drawing/2014/main" xmlns="" val="2154869222"/>
                    </a:ext>
                  </a:extLst>
                </a:gridCol>
                <a:gridCol w="2298468">
                  <a:extLst>
                    <a:ext uri="{9D8B030D-6E8A-4147-A177-3AD203B41FA5}">
                      <a16:colId xmlns:a16="http://schemas.microsoft.com/office/drawing/2014/main" xmlns="" val="3905471274"/>
                    </a:ext>
                  </a:extLst>
                </a:gridCol>
              </a:tblGrid>
              <a:tr h="50539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fr-C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Proportion pondérée de réponses Web dans l’échantillon complet, Québec, 2014-2015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10649982"/>
                  </a:ext>
                </a:extLst>
              </a:tr>
              <a:tr h="456855"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Variable sociodémographique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Échantillon complet</a:t>
                      </a:r>
                      <a:endParaRPr lang="fr-CA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27221627"/>
                  </a:ext>
                </a:extLst>
              </a:tr>
              <a:tr h="233998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683515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l" fontAlgn="b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Groupe d’âge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3928082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15-24 ans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7009623"/>
                  </a:ext>
                </a:extLst>
              </a:tr>
              <a:tr h="226558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25-44 ans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4575704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45-64 ans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2288330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65-74 ans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4912737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75 ans et plus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210686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Langue de correspondance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1630259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Français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0864741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Anglais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9387936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Scolarité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2384755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Niveau inférieur au DES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3358284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Diplôme d'études secondaires (DES)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86265614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Diplôme d'études collégiales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3313052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Diplôme d'études universitaires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00548339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Mesure de faible revenu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3802449"/>
                  </a:ext>
                </a:extLst>
              </a:tr>
              <a:tr h="232660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Ménages à faible revenu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76748298"/>
                  </a:ext>
                </a:extLst>
              </a:tr>
              <a:tr h="233998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Autres ménages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97271051"/>
                  </a:ext>
                </a:extLst>
              </a:tr>
              <a:tr h="233998">
                <a:tc>
                  <a:txBody>
                    <a:bodyPr/>
                    <a:lstStyle/>
                    <a:p>
                      <a:pPr algn="just" fontAlgn="ctr"/>
                      <a:r>
                        <a:rPr lang="fr-CA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C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455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60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60648"/>
            <a:ext cx="8229600" cy="1143000"/>
          </a:xfrm>
        </p:spPr>
        <p:txBody>
          <a:bodyPr/>
          <a:lstStyle/>
          <a:p>
            <a:r>
              <a:rPr lang="fr-CA" sz="3600" dirty="0"/>
              <a:t>Comparaisons 2014-2015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5"/>
            <a:ext cx="5544616" cy="4790110"/>
          </a:xfrm>
        </p:spPr>
        <p:txBody>
          <a:bodyPr/>
          <a:lstStyle/>
          <a:p>
            <a:pPr marL="0" lvl="0" indent="0">
              <a:buNone/>
            </a:pPr>
            <a:r>
              <a:rPr lang="fr-CA" sz="2400" b="1" dirty="0"/>
              <a:t>À titre d’exemple… théorique</a:t>
            </a:r>
            <a:r>
              <a:rPr lang="fr-CA" sz="2800" dirty="0"/>
              <a:t> </a:t>
            </a:r>
          </a:p>
          <a:p>
            <a:pPr marL="0" lvl="0" indent="0">
              <a:buNone/>
            </a:pPr>
            <a:endParaRPr lang="fr-CA" sz="800" dirty="0">
              <a:solidFill>
                <a:srgbClr val="000000"/>
              </a:solidFill>
            </a:endParaRPr>
          </a:p>
          <a:p>
            <a:pPr algn="just"/>
            <a:r>
              <a:rPr lang="fr-CA" sz="2000" dirty="0">
                <a:latin typeface="Arial" panose="020B0604020202020204" pitchFamily="34" charset="0"/>
              </a:rPr>
              <a:t>Valeurs différentes selon Web ou téléphone, pour tous les groupes d’âge.</a:t>
            </a:r>
            <a:r>
              <a:rPr lang="fr-CA" sz="2000" dirty="0"/>
              <a:t> </a:t>
            </a:r>
          </a:p>
          <a:p>
            <a:pPr algn="just"/>
            <a:r>
              <a:rPr lang="fr-CA" sz="2000" dirty="0">
                <a:latin typeface="Arial" panose="020B0604020202020204" pitchFamily="34" charset="0"/>
              </a:rPr>
              <a:t>Personnes de 64 ans et moins répondent davantage sur le Web </a:t>
            </a:r>
          </a:p>
          <a:p>
            <a:pPr algn="just"/>
            <a:r>
              <a:rPr lang="fr-CA" sz="2000" dirty="0">
                <a:latin typeface="Arial" panose="020B0604020202020204" pitchFamily="34" charset="0"/>
              </a:rPr>
              <a:t>Personnes de 65 ans et plus répondent davantage par téléphone</a:t>
            </a:r>
          </a:p>
          <a:p>
            <a:pPr algn="just"/>
            <a:endParaRPr lang="fr-CA" sz="2000" dirty="0"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fr-CA" sz="2200" dirty="0"/>
              <a:t>Reflète précisément ce que les travaux sur la comparabilité des données de l’EQSP tentent de prévenir.</a:t>
            </a:r>
          </a:p>
          <a:p>
            <a:pPr marL="0" indent="0" algn="just">
              <a:buNone/>
            </a:pPr>
            <a:r>
              <a:rPr lang="fr-CA" sz="2200" dirty="0"/>
              <a:t>   … conclusions erronées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22</a:t>
            </a:fld>
            <a:endParaRPr lang="fr-CA" altLang="fr-FR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0788" y="1484784"/>
            <a:ext cx="3079684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8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60648"/>
            <a:ext cx="8229600" cy="1143000"/>
          </a:xfrm>
        </p:spPr>
        <p:txBody>
          <a:bodyPr/>
          <a:lstStyle/>
          <a:p>
            <a:r>
              <a:rPr lang="fr-CA" sz="3600" dirty="0"/>
              <a:t>Comparaisons 2014-2015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112568"/>
          </a:xfrm>
        </p:spPr>
        <p:txBody>
          <a:bodyPr/>
          <a:lstStyle/>
          <a:p>
            <a:pPr marL="0" lvl="0" indent="0">
              <a:buNone/>
            </a:pPr>
            <a:r>
              <a:rPr lang="fr-CA" sz="2400" b="1" dirty="0"/>
              <a:t>Comparaisons selon une variable sociodémographique</a:t>
            </a:r>
            <a:r>
              <a:rPr lang="fr-CA" sz="2000" dirty="0"/>
              <a:t> 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/>
              <a:t>Une cinquantaine d’indicateur affectés analysés selon</a:t>
            </a:r>
          </a:p>
          <a:p>
            <a:pPr lvl="2"/>
            <a:r>
              <a:rPr lang="fr-CA" sz="2200" dirty="0"/>
              <a:t>Groupe d’âge</a:t>
            </a:r>
          </a:p>
          <a:p>
            <a:pPr lvl="2"/>
            <a:r>
              <a:rPr lang="fr-CA" sz="2200" dirty="0"/>
              <a:t>Scolarité</a:t>
            </a:r>
          </a:p>
          <a:p>
            <a:pPr lvl="2"/>
            <a:r>
              <a:rPr lang="fr-CA" sz="2200" dirty="0"/>
              <a:t>Mesure de faible revenu</a:t>
            </a:r>
          </a:p>
          <a:p>
            <a:pPr lvl="2"/>
            <a:r>
              <a:rPr lang="fr-CA" sz="2200" dirty="0"/>
              <a:t>Langue de correspondance</a:t>
            </a:r>
          </a:p>
          <a:p>
            <a:pPr lvl="2"/>
            <a:r>
              <a:rPr lang="fr-CA" sz="2200" dirty="0"/>
              <a:t>Indice de </a:t>
            </a:r>
            <a:r>
              <a:rPr lang="fr-CA" sz="2200" dirty="0" err="1"/>
              <a:t>défavorisation</a:t>
            </a:r>
            <a:r>
              <a:rPr lang="fr-CA" sz="2200" dirty="0"/>
              <a:t> matérielle</a:t>
            </a:r>
          </a:p>
          <a:p>
            <a:pPr lvl="2"/>
            <a:r>
              <a:rPr lang="fr-CA" sz="2200" dirty="0"/>
              <a:t>Nombre de personnes vivant à la même adresse</a:t>
            </a:r>
          </a:p>
          <a:p>
            <a:pPr lvl="2"/>
            <a:endParaRPr lang="fr-CA" sz="800" dirty="0"/>
          </a:p>
          <a:p>
            <a:r>
              <a:rPr lang="fr-CA" sz="2400" dirty="0"/>
              <a:t>Test sur l’interaction entre le volet et la variable sociodémographique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23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92506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60648"/>
            <a:ext cx="8229600" cy="1143000"/>
          </a:xfrm>
        </p:spPr>
        <p:txBody>
          <a:bodyPr/>
          <a:lstStyle/>
          <a:p>
            <a:r>
              <a:rPr lang="fr-CA" sz="3600" dirty="0"/>
              <a:t>Comparaisons 2014-2015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040560"/>
          </a:xfrm>
        </p:spPr>
        <p:txBody>
          <a:bodyPr/>
          <a:lstStyle/>
          <a:p>
            <a:pPr marL="0" lvl="0" indent="0">
              <a:buNone/>
            </a:pPr>
            <a:r>
              <a:rPr lang="fr-CA" sz="2400" b="1" dirty="0"/>
              <a:t>Comparaisons selon une variable sociodémographique</a:t>
            </a:r>
            <a:r>
              <a:rPr lang="fr-CA" sz="2000" dirty="0"/>
              <a:t> 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/>
              <a:t>Interaction </a:t>
            </a:r>
            <a:r>
              <a:rPr lang="fr-CA" sz="2400" dirty="0" smtClean="0"/>
              <a:t>significative : </a:t>
            </a:r>
            <a:r>
              <a:rPr lang="fr-CA" sz="2400" dirty="0"/>
              <a:t>comparaison des modalités successives</a:t>
            </a:r>
          </a:p>
          <a:p>
            <a:pPr lvl="1"/>
            <a:r>
              <a:rPr lang="fr-CA" sz="2200" dirty="0"/>
              <a:t>Par exemple, </a:t>
            </a:r>
            <a:r>
              <a:rPr lang="fr-CA" sz="2000" dirty="0"/>
              <a:t>15-24 ans c. 25-44 ans, 25-44 ans c. 45-64 ans, ...</a:t>
            </a:r>
          </a:p>
          <a:p>
            <a:pPr lvl="1"/>
            <a:endParaRPr lang="fr-CA" sz="800" dirty="0"/>
          </a:p>
          <a:p>
            <a:r>
              <a:rPr lang="fr-CA" sz="2400" dirty="0"/>
              <a:t>Décision d’intervenir basée sur </a:t>
            </a:r>
          </a:p>
          <a:p>
            <a:pPr lvl="1"/>
            <a:r>
              <a:rPr lang="fr-CA" sz="2200" dirty="0"/>
              <a:t>Conclusions pour l’échantillon complet </a:t>
            </a:r>
            <a:r>
              <a:rPr lang="fr-CA" sz="2200" dirty="0" smtClean="0"/>
              <a:t>sont appuyées </a:t>
            </a:r>
            <a:r>
              <a:rPr lang="fr-CA" sz="2200" dirty="0"/>
              <a:t>par </a:t>
            </a:r>
            <a:r>
              <a:rPr lang="fr-CA" sz="2200" dirty="0" smtClean="0"/>
              <a:t>les données recueillies selon un mode </a:t>
            </a:r>
            <a:r>
              <a:rPr lang="fr-CA" sz="2200" dirty="0"/>
              <a:t>unique (volet A)</a:t>
            </a:r>
          </a:p>
          <a:p>
            <a:pPr lvl="2"/>
            <a:r>
              <a:rPr lang="fr-CA" sz="2000" dirty="0" smtClean="0"/>
              <a:t>Sens </a:t>
            </a:r>
            <a:r>
              <a:rPr lang="fr-CA" sz="2000" dirty="0"/>
              <a:t>de la </a:t>
            </a:r>
            <a:r>
              <a:rPr lang="fr-CA" sz="2000" dirty="0" smtClean="0"/>
              <a:t>relation</a:t>
            </a:r>
            <a:endParaRPr lang="fr-CA" sz="2000" dirty="0"/>
          </a:p>
          <a:p>
            <a:pPr lvl="2"/>
            <a:r>
              <a:rPr lang="fr-CA" sz="2000" dirty="0" smtClean="0"/>
              <a:t>Ordre </a:t>
            </a:r>
            <a:r>
              <a:rPr lang="fr-CA" sz="2000" dirty="0"/>
              <a:t>de grandeur des </a:t>
            </a:r>
            <a:r>
              <a:rPr lang="fr-CA" sz="2000" dirty="0" smtClean="0"/>
              <a:t>écarts  </a:t>
            </a:r>
            <a:endParaRPr lang="fr-CA" sz="2000" dirty="0"/>
          </a:p>
          <a:p>
            <a:pPr marL="0" indent="0">
              <a:buNone/>
            </a:pPr>
            <a:endParaRPr lang="fr-CA" sz="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24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60603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60648"/>
            <a:ext cx="8229600" cy="1143000"/>
          </a:xfrm>
        </p:spPr>
        <p:txBody>
          <a:bodyPr/>
          <a:lstStyle/>
          <a:p>
            <a:r>
              <a:rPr lang="fr-CA" sz="3600" dirty="0"/>
              <a:t>Comparaisons 2014-2015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040560"/>
          </a:xfrm>
        </p:spPr>
        <p:txBody>
          <a:bodyPr/>
          <a:lstStyle/>
          <a:p>
            <a:pPr marL="0" lvl="0" indent="0">
              <a:buNone/>
            </a:pPr>
            <a:r>
              <a:rPr lang="fr-CA" sz="2400" b="1" dirty="0"/>
              <a:t>Comparaisons régionales</a:t>
            </a:r>
            <a:endParaRPr lang="fr-CA" sz="2000" dirty="0"/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/>
              <a:t>Tous les indicateurs affectés ont été analysés</a:t>
            </a:r>
          </a:p>
          <a:p>
            <a:pPr lvl="1"/>
            <a:r>
              <a:rPr lang="fr-CA" sz="2200" dirty="0" smtClean="0"/>
              <a:t>Évalue </a:t>
            </a:r>
            <a:r>
              <a:rPr lang="fr-CA" sz="2200" dirty="0"/>
              <a:t>si la variation de la répartition du mode a un effet sur les conclusions</a:t>
            </a:r>
          </a:p>
          <a:p>
            <a:r>
              <a:rPr lang="fr-CA" sz="2400" dirty="0"/>
              <a:t>Test sur l’interaction entre le volet et la région </a:t>
            </a:r>
            <a:r>
              <a:rPr lang="fr-CA" sz="2400" dirty="0" err="1"/>
              <a:t>sociosanitaire</a:t>
            </a:r>
            <a:endParaRPr lang="fr-CA" sz="2400" dirty="0"/>
          </a:p>
          <a:p>
            <a:r>
              <a:rPr lang="fr-CA" sz="2400" dirty="0"/>
              <a:t>Interaction </a:t>
            </a:r>
            <a:r>
              <a:rPr lang="fr-CA" sz="2400" dirty="0" smtClean="0"/>
              <a:t>significative </a:t>
            </a:r>
            <a:r>
              <a:rPr lang="fr-CA" sz="2200" dirty="0" smtClean="0"/>
              <a:t>:</a:t>
            </a:r>
            <a:endParaRPr lang="fr-CA" sz="2200" dirty="0"/>
          </a:p>
          <a:p>
            <a:pPr lvl="1"/>
            <a:r>
              <a:rPr lang="fr-CA" sz="2200" dirty="0"/>
              <a:t>Comparaison région c. reste du Québec</a:t>
            </a:r>
          </a:p>
          <a:p>
            <a:pPr lvl="1"/>
            <a:endParaRPr lang="fr-CA" sz="800" dirty="0"/>
          </a:p>
          <a:p>
            <a:r>
              <a:rPr lang="fr-CA" sz="2400" dirty="0"/>
              <a:t>Décision d’intervenir basée sur </a:t>
            </a:r>
          </a:p>
          <a:p>
            <a:pPr lvl="1"/>
            <a:r>
              <a:rPr lang="fr-CA" sz="2200" dirty="0" smtClean="0"/>
              <a:t>Conclusions appuyées </a:t>
            </a:r>
            <a:r>
              <a:rPr lang="fr-CA" sz="2200" dirty="0"/>
              <a:t>par le volet A</a:t>
            </a:r>
          </a:p>
          <a:p>
            <a:pPr lvl="1"/>
            <a:endParaRPr lang="fr-CA" sz="800" dirty="0"/>
          </a:p>
          <a:p>
            <a:pPr marL="0" indent="0">
              <a:buNone/>
            </a:pPr>
            <a:endParaRPr lang="fr-CA" sz="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25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68542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60648"/>
            <a:ext cx="8229600" cy="1143000"/>
          </a:xfrm>
        </p:spPr>
        <p:txBody>
          <a:bodyPr/>
          <a:lstStyle/>
          <a:p>
            <a:r>
              <a:rPr lang="fr-CA" sz="3600" dirty="0"/>
              <a:t>Comparaisons 2014-2015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12568"/>
          </a:xfrm>
        </p:spPr>
        <p:txBody>
          <a:bodyPr/>
          <a:lstStyle/>
          <a:p>
            <a:pPr marL="0" lvl="0" indent="0">
              <a:buNone/>
            </a:pPr>
            <a:r>
              <a:rPr lang="fr-CA" sz="2400" b="1" dirty="0"/>
              <a:t>Recommandations</a:t>
            </a:r>
            <a:r>
              <a:rPr lang="fr-CA" sz="2400" b="1" dirty="0">
                <a:solidFill>
                  <a:srgbClr val="000000"/>
                </a:solidFill>
              </a:rPr>
              <a:t> à nos utilisateurs</a:t>
            </a:r>
            <a:endParaRPr lang="fr-CA" sz="2200" b="1" dirty="0"/>
          </a:p>
          <a:p>
            <a:r>
              <a:rPr lang="fr-CA" sz="2400" dirty="0"/>
              <a:t>Comparaisons selon une variable </a:t>
            </a:r>
            <a:r>
              <a:rPr lang="fr-CA" sz="2400" dirty="0" smtClean="0"/>
              <a:t>sociodémographique :</a:t>
            </a:r>
            <a:endParaRPr lang="fr-CA" sz="2400" dirty="0"/>
          </a:p>
          <a:p>
            <a:pPr lvl="1"/>
            <a:r>
              <a:rPr lang="fr-CA" sz="2200" dirty="0"/>
              <a:t>Pour seulement 2 </a:t>
            </a:r>
            <a:r>
              <a:rPr lang="fr-CA" sz="2200" dirty="0" smtClean="0"/>
              <a:t>croisements (sur plus de 300 effectués) </a:t>
            </a:r>
            <a:r>
              <a:rPr lang="fr-CA" sz="2200" dirty="0"/>
              <a:t>:</a:t>
            </a:r>
          </a:p>
          <a:p>
            <a:pPr lvl="2"/>
            <a:r>
              <a:rPr lang="fr-CA" sz="2000" dirty="0" smtClean="0"/>
              <a:t>Utiliser </a:t>
            </a:r>
            <a:r>
              <a:rPr lang="fr-CA" sz="2000" dirty="0"/>
              <a:t>uniquement les données du volet </a:t>
            </a:r>
            <a:r>
              <a:rPr lang="fr-CA" sz="2000" dirty="0" smtClean="0"/>
              <a:t>A</a:t>
            </a:r>
          </a:p>
          <a:p>
            <a:pPr lvl="2"/>
            <a:endParaRPr lang="fr-CA" sz="800" dirty="0"/>
          </a:p>
          <a:p>
            <a:pPr lvl="1"/>
            <a:r>
              <a:rPr lang="fr-CA" sz="2200" dirty="0"/>
              <a:t>Les autres </a:t>
            </a:r>
            <a:r>
              <a:rPr lang="fr-CA" sz="2200" dirty="0" smtClean="0"/>
              <a:t>croisements</a:t>
            </a:r>
            <a:endParaRPr lang="fr-CA" sz="2200" dirty="0"/>
          </a:p>
          <a:p>
            <a:pPr lvl="2"/>
            <a:r>
              <a:rPr lang="fr-CA" sz="2000" dirty="0"/>
              <a:t>Utiliser les données de l’échantillon </a:t>
            </a:r>
            <a:r>
              <a:rPr lang="fr-CA" sz="2000" dirty="0" smtClean="0"/>
              <a:t>complet</a:t>
            </a:r>
          </a:p>
          <a:p>
            <a:pPr lvl="1"/>
            <a:endParaRPr lang="fr-CA" sz="800" dirty="0"/>
          </a:p>
          <a:p>
            <a:pPr lvl="0"/>
            <a:r>
              <a:rPr lang="fr-CA" sz="2400" dirty="0">
                <a:solidFill>
                  <a:srgbClr val="000000"/>
                </a:solidFill>
              </a:rPr>
              <a:t>Comparaisons </a:t>
            </a:r>
            <a:r>
              <a:rPr lang="fr-CA" sz="2400" dirty="0" smtClean="0">
                <a:solidFill>
                  <a:srgbClr val="000000"/>
                </a:solidFill>
              </a:rPr>
              <a:t>régionales :</a:t>
            </a:r>
            <a:endParaRPr lang="fr-CA" sz="2400" dirty="0">
              <a:solidFill>
                <a:srgbClr val="000000"/>
              </a:solidFill>
            </a:endParaRPr>
          </a:p>
          <a:p>
            <a:pPr lvl="1"/>
            <a:r>
              <a:rPr lang="fr-CA" sz="2200" dirty="0"/>
              <a:t>Procéder aux analyses transversales selon la région sans se préoccuper du mode de collecte</a:t>
            </a:r>
          </a:p>
          <a:p>
            <a:pPr lvl="2"/>
            <a:r>
              <a:rPr lang="fr-CA" sz="2000" dirty="0"/>
              <a:t>Seulement 7 interactions significatives </a:t>
            </a:r>
          </a:p>
          <a:p>
            <a:pPr marL="0" indent="0">
              <a:buNone/>
            </a:pPr>
            <a:endParaRPr lang="fr-CA" sz="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26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227284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600" dirty="0" smtClean="0"/>
              <a:t>Conclusion</a:t>
            </a:r>
            <a:endParaRPr lang="fr-CA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968552"/>
          </a:xfrm>
        </p:spPr>
        <p:txBody>
          <a:bodyPr/>
          <a:lstStyle/>
          <a:p>
            <a:endParaRPr lang="fr-CA" sz="800" dirty="0"/>
          </a:p>
          <a:p>
            <a:r>
              <a:rPr lang="fr-CA" sz="2400" dirty="0" smtClean="0"/>
              <a:t>L’implantation </a:t>
            </a:r>
            <a:r>
              <a:rPr lang="fr-CA" sz="2400" dirty="0"/>
              <a:t>du multimode dans l’EQSP 2014-2015 est un succès</a:t>
            </a:r>
          </a:p>
          <a:p>
            <a:pPr lvl="0"/>
            <a:endParaRPr lang="fr-CA" sz="800" dirty="0">
              <a:solidFill>
                <a:srgbClr val="000000"/>
              </a:solidFill>
            </a:endParaRPr>
          </a:p>
          <a:p>
            <a:pPr lvl="0"/>
            <a:r>
              <a:rPr lang="fr-CA" sz="2400" dirty="0" smtClean="0"/>
              <a:t>L’objectif </a:t>
            </a:r>
            <a:r>
              <a:rPr lang="fr-CA" sz="2400" dirty="0"/>
              <a:t>de donner des consignes </a:t>
            </a:r>
            <a:r>
              <a:rPr lang="fr-CA" sz="2400" dirty="0" smtClean="0"/>
              <a:t>simples </a:t>
            </a:r>
            <a:r>
              <a:rPr lang="fr-CA" sz="2400" dirty="0"/>
              <a:t>aux </a:t>
            </a:r>
            <a:r>
              <a:rPr lang="fr-CA" sz="2400" dirty="0" smtClean="0"/>
              <a:t>utilisateurs est aussi atteint</a:t>
            </a:r>
            <a:endParaRPr lang="fr-CA" sz="2400" dirty="0"/>
          </a:p>
          <a:p>
            <a:pPr lvl="0"/>
            <a:endParaRPr lang="fr-CA" sz="800" dirty="0">
              <a:solidFill>
                <a:srgbClr val="000000"/>
              </a:solidFill>
            </a:endParaRPr>
          </a:p>
          <a:p>
            <a:pPr lvl="0"/>
            <a:r>
              <a:rPr lang="fr-CA" sz="2400" dirty="0">
                <a:solidFill>
                  <a:srgbClr val="000000"/>
                </a:solidFill>
              </a:rPr>
              <a:t>Sur </a:t>
            </a:r>
            <a:r>
              <a:rPr lang="fr-CA" sz="2400" dirty="0" smtClean="0">
                <a:solidFill>
                  <a:srgbClr val="000000"/>
                </a:solidFill>
              </a:rPr>
              <a:t>plus de 400 </a:t>
            </a:r>
            <a:r>
              <a:rPr lang="fr-CA" sz="2400" dirty="0">
                <a:solidFill>
                  <a:srgbClr val="000000"/>
                </a:solidFill>
              </a:rPr>
              <a:t>indicateu</a:t>
            </a:r>
            <a:r>
              <a:rPr lang="fr-CA" sz="2400" dirty="0"/>
              <a:t>rs, 176 sont </a:t>
            </a:r>
            <a:r>
              <a:rPr lang="fr-CA" sz="2400" dirty="0">
                <a:solidFill>
                  <a:srgbClr val="000000"/>
                </a:solidFill>
              </a:rPr>
              <a:t>affectés</a:t>
            </a:r>
          </a:p>
          <a:p>
            <a:pPr lvl="1"/>
            <a:r>
              <a:rPr lang="fr-CA" sz="2200" dirty="0"/>
              <a:t>En l’absence d’une étude de comparabilité, des conclusions erronées auraient été tirées</a:t>
            </a:r>
          </a:p>
          <a:p>
            <a:pPr lvl="1"/>
            <a:r>
              <a:rPr lang="fr-CA" sz="2200" dirty="0">
                <a:solidFill>
                  <a:srgbClr val="000000"/>
                </a:solidFill>
              </a:rPr>
              <a:t>Principalement sur l’évolution depuis 2008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27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354144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600" dirty="0" smtClean="0"/>
              <a:t>Conclusion</a:t>
            </a:r>
            <a:r>
              <a:rPr lang="fr-CA" sz="3200" dirty="0" smtClean="0"/>
              <a:t> (suite)</a:t>
            </a:r>
            <a:endParaRPr lang="fr-CA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9646"/>
            <a:ext cx="8712968" cy="5107706"/>
          </a:xfrm>
        </p:spPr>
        <p:txBody>
          <a:bodyPr/>
          <a:lstStyle/>
          <a:p>
            <a:endParaRPr lang="fr-CA" sz="800" dirty="0"/>
          </a:p>
          <a:p>
            <a:r>
              <a:rPr lang="fr-CA" sz="2400" dirty="0" smtClean="0"/>
              <a:t>Pour </a:t>
            </a:r>
            <a:r>
              <a:rPr lang="fr-CA" sz="2400" dirty="0"/>
              <a:t>les indicateurs affectés</a:t>
            </a:r>
          </a:p>
          <a:p>
            <a:pPr lvl="1"/>
            <a:r>
              <a:rPr lang="fr-CA" sz="2200" dirty="0"/>
              <a:t>Même approche recommandée (national, régional, local) </a:t>
            </a:r>
          </a:p>
          <a:p>
            <a:pPr lvl="1"/>
            <a:r>
              <a:rPr lang="fr-CA" sz="2200" dirty="0"/>
              <a:t>Très peu d’effet réel pour les analyses </a:t>
            </a:r>
            <a:r>
              <a:rPr lang="fr-CA" sz="2200" dirty="0" smtClean="0"/>
              <a:t>transversales </a:t>
            </a:r>
            <a:r>
              <a:rPr lang="fr-CA" sz="2000" dirty="0" smtClean="0"/>
              <a:t>2014-2015</a:t>
            </a:r>
            <a:endParaRPr lang="fr-CA" sz="2000" dirty="0"/>
          </a:p>
          <a:p>
            <a:pPr lvl="1"/>
            <a:endParaRPr lang="fr-CA" sz="800" dirty="0" smtClean="0">
              <a:solidFill>
                <a:srgbClr val="000000"/>
              </a:solidFill>
            </a:endParaRPr>
          </a:p>
          <a:p>
            <a:pPr lvl="1"/>
            <a:endParaRPr lang="fr-CA" sz="800" dirty="0">
              <a:solidFill>
                <a:srgbClr val="000000"/>
              </a:solidFill>
            </a:endParaRPr>
          </a:p>
          <a:p>
            <a:r>
              <a:rPr lang="fr-CA" sz="2400" dirty="0" smtClean="0"/>
              <a:t>La vigilance est tout de même de mise pour les indicateurs affectés</a:t>
            </a:r>
            <a:endParaRPr lang="fr-CA" sz="2400" dirty="0"/>
          </a:p>
          <a:p>
            <a:pPr lvl="1"/>
            <a:r>
              <a:rPr lang="fr-CA" sz="2200" dirty="0" smtClean="0"/>
              <a:t>Principalement pour les croisements </a:t>
            </a:r>
            <a:r>
              <a:rPr lang="fr-CA" sz="2200" dirty="0"/>
              <a:t>selon l’âge</a:t>
            </a:r>
          </a:p>
          <a:p>
            <a:pPr lvl="2"/>
            <a:r>
              <a:rPr lang="fr-CA" sz="2000" dirty="0" smtClean="0"/>
              <a:t>Ordre </a:t>
            </a:r>
            <a:r>
              <a:rPr lang="fr-CA" sz="2000" dirty="0"/>
              <a:t>de grandeur des écarts </a:t>
            </a:r>
            <a:endParaRPr lang="fr-CA" sz="2000" dirty="0">
              <a:solidFill>
                <a:srgbClr val="000000"/>
              </a:solidFill>
            </a:endParaRPr>
          </a:p>
          <a:p>
            <a:pPr lvl="0"/>
            <a:endParaRPr lang="fr-CA" sz="8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28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204225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600" dirty="0" smtClean="0"/>
              <a:t>Conclusion</a:t>
            </a:r>
            <a:r>
              <a:rPr lang="fr-CA" sz="3200" dirty="0">
                <a:solidFill>
                  <a:srgbClr val="000000"/>
                </a:solidFill>
              </a:rPr>
              <a:t> (suite)</a:t>
            </a:r>
            <a:endParaRPr lang="fr-CA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968552"/>
          </a:xfrm>
        </p:spPr>
        <p:txBody>
          <a:bodyPr/>
          <a:lstStyle/>
          <a:p>
            <a:pPr lvl="0"/>
            <a:endParaRPr lang="fr-CA" sz="800" dirty="0">
              <a:solidFill>
                <a:srgbClr val="000000"/>
              </a:solidFill>
            </a:endParaRPr>
          </a:p>
          <a:p>
            <a:r>
              <a:rPr lang="fr-CA" sz="2400" dirty="0"/>
              <a:t>Recommandations </a:t>
            </a:r>
            <a:r>
              <a:rPr lang="fr-CA" sz="2400" dirty="0" smtClean="0"/>
              <a:t>intégrées</a:t>
            </a:r>
            <a:endParaRPr lang="fr-CA" sz="2400" dirty="0"/>
          </a:p>
          <a:p>
            <a:pPr lvl="1"/>
            <a:r>
              <a:rPr lang="fr-CA" sz="2200" dirty="0"/>
              <a:t>Concept d’« estimations comparables » bien incorporé (rapport ISQ)</a:t>
            </a:r>
          </a:p>
          <a:p>
            <a:pPr lvl="1"/>
            <a:r>
              <a:rPr lang="fr-CA" sz="2200" dirty="0"/>
              <a:t>Ne remplace pas les estimations officielles 2014-2015</a:t>
            </a:r>
          </a:p>
          <a:p>
            <a:endParaRPr lang="fr-CA" sz="800" dirty="0"/>
          </a:p>
          <a:p>
            <a:pPr lvl="0"/>
            <a:r>
              <a:rPr lang="fr-CA" sz="2400" dirty="0">
                <a:solidFill>
                  <a:srgbClr val="000000"/>
                </a:solidFill>
              </a:rPr>
              <a:t>Outils disponibles pour l’exploitation des données </a:t>
            </a:r>
            <a:r>
              <a:rPr lang="fr-CA" sz="2200" dirty="0">
                <a:solidFill>
                  <a:srgbClr val="000000"/>
                </a:solidFill>
              </a:rPr>
              <a:t>(Infocentre de santé publique) </a:t>
            </a:r>
          </a:p>
          <a:p>
            <a:pPr lvl="1"/>
            <a:r>
              <a:rPr lang="fr-CA" sz="2200" dirty="0">
                <a:solidFill>
                  <a:srgbClr val="000000"/>
                </a:solidFill>
              </a:rPr>
              <a:t>Production </a:t>
            </a:r>
            <a:r>
              <a:rPr lang="fr-CA" sz="2200" dirty="0" smtClean="0">
                <a:solidFill>
                  <a:srgbClr val="000000"/>
                </a:solidFill>
              </a:rPr>
              <a:t>automatisée de </a:t>
            </a:r>
            <a:r>
              <a:rPr lang="fr-CA" sz="2200" dirty="0">
                <a:solidFill>
                  <a:srgbClr val="000000"/>
                </a:solidFill>
              </a:rPr>
              <a:t>tableaux </a:t>
            </a:r>
            <a:endParaRPr lang="fr-CA" sz="2200" dirty="0" smtClean="0">
              <a:solidFill>
                <a:srgbClr val="000000"/>
              </a:solidFill>
            </a:endParaRPr>
          </a:p>
          <a:p>
            <a:pPr lvl="2"/>
            <a:r>
              <a:rPr lang="fr-CA" sz="2000" dirty="0" smtClean="0">
                <a:solidFill>
                  <a:srgbClr val="000000"/>
                </a:solidFill>
              </a:rPr>
              <a:t>Estimations </a:t>
            </a:r>
            <a:r>
              <a:rPr lang="fr-CA" sz="2000" dirty="0">
                <a:solidFill>
                  <a:srgbClr val="000000"/>
                </a:solidFill>
              </a:rPr>
              <a:t>et </a:t>
            </a:r>
            <a:r>
              <a:rPr lang="fr-CA" sz="2000" dirty="0" smtClean="0">
                <a:solidFill>
                  <a:srgbClr val="000000"/>
                </a:solidFill>
              </a:rPr>
              <a:t>comparaisons </a:t>
            </a:r>
          </a:p>
          <a:p>
            <a:pPr lvl="1"/>
            <a:r>
              <a:rPr lang="fr-CA" sz="2200" dirty="0" smtClean="0">
                <a:solidFill>
                  <a:srgbClr val="000000"/>
                </a:solidFill>
              </a:rPr>
              <a:t>intégrant le concept d</a:t>
            </a:r>
            <a:r>
              <a:rPr lang="fr-CA" sz="2200" dirty="0">
                <a:solidFill>
                  <a:srgbClr val="000000"/>
                </a:solidFill>
              </a:rPr>
              <a:t>’« estimations comparables »</a:t>
            </a:r>
          </a:p>
          <a:p>
            <a:endParaRPr lang="fr-CA" sz="800" dirty="0"/>
          </a:p>
          <a:p>
            <a:r>
              <a:rPr lang="fr-CA" sz="2400" dirty="0">
                <a:solidFill>
                  <a:srgbClr val="000000"/>
                </a:solidFill>
              </a:rPr>
              <a:t>Reste à voir ce qu’en pensent les utilisateurs …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29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164651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60648"/>
            <a:ext cx="8229600" cy="1143000"/>
          </a:xfrm>
        </p:spPr>
        <p:txBody>
          <a:bodyPr/>
          <a:lstStyle/>
          <a:p>
            <a:r>
              <a:rPr lang="fr-CA" sz="3600" dirty="0">
                <a:solidFill>
                  <a:schemeClr val="tx1"/>
                </a:solidFill>
              </a:rPr>
              <a:t>Description de l’enquête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968552"/>
          </a:xfrm>
        </p:spPr>
        <p:txBody>
          <a:bodyPr/>
          <a:lstStyle/>
          <a:p>
            <a:pPr marL="0" lvl="0" indent="0">
              <a:buNone/>
            </a:pPr>
            <a:r>
              <a:rPr lang="fr-CA" sz="2400" b="1" dirty="0" smtClean="0"/>
              <a:t>L’Enquête </a:t>
            </a:r>
            <a:r>
              <a:rPr lang="fr-CA" sz="2400" b="1" dirty="0"/>
              <a:t>québécoise sur la santé de</a:t>
            </a:r>
            <a:r>
              <a:rPr lang="fr-CA" sz="1800" b="1" dirty="0"/>
              <a:t> </a:t>
            </a:r>
            <a:r>
              <a:rPr lang="fr-CA" sz="2400" b="1" dirty="0"/>
              <a:t>la population (EQSP)</a:t>
            </a:r>
            <a:r>
              <a:rPr lang="fr-CA" sz="2400" dirty="0"/>
              <a:t> </a:t>
            </a:r>
          </a:p>
          <a:p>
            <a:endParaRPr lang="fr-CA" sz="800" dirty="0"/>
          </a:p>
          <a:p>
            <a:r>
              <a:rPr lang="fr-CA" sz="2400" dirty="0"/>
              <a:t>Enquête cyclique (6 ans) à la demande du ministère de la Santé et des Services sociaux du Québec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 smtClean="0"/>
              <a:t>Objectif : dresser </a:t>
            </a:r>
            <a:r>
              <a:rPr lang="fr-CA" sz="2400" dirty="0"/>
              <a:t>un portrait actuel et détaillé de l’état de santé de la population québécoise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/>
              <a:t>Thèmes abordés (21</a:t>
            </a:r>
            <a:r>
              <a:rPr lang="fr-CA" sz="2400" dirty="0" smtClean="0"/>
              <a:t>) : </a:t>
            </a:r>
            <a:endParaRPr lang="fr-CA" sz="2400" dirty="0"/>
          </a:p>
          <a:p>
            <a:pPr lvl="1"/>
            <a:r>
              <a:rPr lang="fr-CA" sz="2200" dirty="0"/>
              <a:t>Perception de l’état de santé, la détresse psychologique, drogues, activités sexuelles, santé au travail, tabagisme, etc.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/>
              <a:t>Première édition	:  2008                                                                Deuxième édition	:  2014-2015 </a:t>
            </a:r>
          </a:p>
          <a:p>
            <a:pPr marL="0" indent="0">
              <a:buNone/>
            </a:pPr>
            <a:endParaRPr lang="fr-CA" sz="2000" dirty="0"/>
          </a:p>
          <a:p>
            <a:pPr marL="0" indent="0">
              <a:buNone/>
            </a:pPr>
            <a:endParaRPr lang="fr-CA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3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31610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600" dirty="0" smtClean="0"/>
              <a:t>Conclusion</a:t>
            </a:r>
            <a:r>
              <a:rPr lang="fr-CA" sz="3200" dirty="0">
                <a:solidFill>
                  <a:srgbClr val="000000"/>
                </a:solidFill>
              </a:rPr>
              <a:t> (suite)</a:t>
            </a:r>
            <a:endParaRPr lang="fr-CA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08919"/>
            <a:ext cx="8784976" cy="4944417"/>
          </a:xfrm>
        </p:spPr>
        <p:txBody>
          <a:bodyPr/>
          <a:lstStyle/>
          <a:p>
            <a:endParaRPr lang="fr-CA" sz="800" dirty="0">
              <a:solidFill>
                <a:srgbClr val="000000"/>
              </a:solidFill>
            </a:endParaRPr>
          </a:p>
          <a:p>
            <a:r>
              <a:rPr lang="fr-CA" sz="2400" dirty="0" smtClean="0"/>
              <a:t>Aurait-on </a:t>
            </a:r>
            <a:r>
              <a:rPr lang="fr-CA" sz="2400" dirty="0"/>
              <a:t>pu faire les choses différemment ?</a:t>
            </a:r>
          </a:p>
          <a:p>
            <a:pPr lvl="1"/>
            <a:r>
              <a:rPr lang="fr-CA" sz="2200" dirty="0"/>
              <a:t>Tester autre chose que les modalités successives d’âge</a:t>
            </a:r>
          </a:p>
          <a:p>
            <a:pPr lvl="1"/>
            <a:r>
              <a:rPr lang="fr-CA" sz="2200" dirty="0"/>
              <a:t>Tester autre chose que la région c. reste du </a:t>
            </a:r>
            <a:r>
              <a:rPr lang="fr-CA" sz="2200" dirty="0" smtClean="0"/>
              <a:t>Québec</a:t>
            </a:r>
            <a:endParaRPr lang="fr-CA" sz="800" dirty="0" smtClean="0"/>
          </a:p>
          <a:p>
            <a:pPr lvl="1"/>
            <a:endParaRPr lang="fr-CA" sz="800" dirty="0"/>
          </a:p>
          <a:p>
            <a:r>
              <a:rPr lang="fr-CA" sz="2400" dirty="0">
                <a:solidFill>
                  <a:srgbClr val="000000"/>
                </a:solidFill>
              </a:rPr>
              <a:t>D’autres éléments qui ont pu jouer un rôle sur </a:t>
            </a:r>
            <a:r>
              <a:rPr lang="fr-CA" sz="2400" dirty="0" smtClean="0">
                <a:solidFill>
                  <a:srgbClr val="000000"/>
                </a:solidFill>
              </a:rPr>
              <a:t>la comparabilité </a:t>
            </a:r>
            <a:r>
              <a:rPr lang="fr-CA" sz="2400" dirty="0">
                <a:solidFill>
                  <a:srgbClr val="000000"/>
                </a:solidFill>
              </a:rPr>
              <a:t>des données </a:t>
            </a:r>
          </a:p>
          <a:p>
            <a:pPr lvl="1"/>
            <a:r>
              <a:rPr lang="fr-CA" sz="2200" dirty="0">
                <a:solidFill>
                  <a:srgbClr val="000000"/>
                </a:solidFill>
              </a:rPr>
              <a:t>Changement de base de sondage</a:t>
            </a:r>
          </a:p>
          <a:p>
            <a:pPr lvl="1"/>
            <a:r>
              <a:rPr lang="fr-CA" sz="2200" dirty="0">
                <a:solidFill>
                  <a:srgbClr val="000000"/>
                </a:solidFill>
              </a:rPr>
              <a:t>Couverture de la </a:t>
            </a:r>
            <a:r>
              <a:rPr lang="fr-CA" sz="2200" dirty="0" smtClean="0">
                <a:solidFill>
                  <a:srgbClr val="000000"/>
                </a:solidFill>
              </a:rPr>
              <a:t>population</a:t>
            </a:r>
          </a:p>
          <a:p>
            <a:pPr lvl="1"/>
            <a:endParaRPr lang="fr-CA" sz="800" dirty="0"/>
          </a:p>
          <a:p>
            <a:pPr lvl="0"/>
            <a:r>
              <a:rPr lang="fr-CA" sz="2400" dirty="0" smtClean="0">
                <a:solidFill>
                  <a:srgbClr val="000000"/>
                </a:solidFill>
              </a:rPr>
              <a:t>Depuis </a:t>
            </a:r>
            <a:r>
              <a:rPr lang="fr-CA" sz="2400" dirty="0">
                <a:solidFill>
                  <a:srgbClr val="000000"/>
                </a:solidFill>
              </a:rPr>
              <a:t>l’EQSP, plusieurs enquêtes ont fait le saut vers le multimode et avec succès…</a:t>
            </a:r>
          </a:p>
          <a:p>
            <a:endParaRPr lang="fr-CA" sz="1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30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353194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600" dirty="0"/>
              <a:t>…Bonus…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31</a:t>
            </a:fld>
            <a:endParaRPr lang="fr-CA" altLang="fr-FR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107706"/>
          </a:xfrm>
        </p:spPr>
        <p:txBody>
          <a:bodyPr/>
          <a:lstStyle/>
          <a:p>
            <a:pPr marL="0" lvl="0" indent="0" algn="ctr">
              <a:buNone/>
            </a:pPr>
            <a:r>
              <a:rPr lang="fr-CA" sz="2200" b="1" dirty="0"/>
              <a:t>Avec le multimode, parfois on gagne, parfois on perd…</a:t>
            </a:r>
          </a:p>
          <a:p>
            <a:pPr marL="0" lvl="0" indent="0">
              <a:buNone/>
            </a:pPr>
            <a:endParaRPr lang="fr-CA" sz="1400" dirty="0"/>
          </a:p>
          <a:p>
            <a:pPr marL="0" lvl="0" indent="0">
              <a:buNone/>
            </a:pPr>
            <a:r>
              <a:rPr lang="fr-CA" sz="2200" dirty="0">
                <a:solidFill>
                  <a:srgbClr val="000000"/>
                </a:solidFill>
              </a:rPr>
              <a:t>Taux de réponse multimode (volet B) : + 4,2 % </a:t>
            </a:r>
          </a:p>
          <a:p>
            <a:pPr marL="0" lvl="0" indent="0">
              <a:buNone/>
            </a:pPr>
            <a:endParaRPr lang="fr-CA" sz="1400" dirty="0"/>
          </a:p>
          <a:p>
            <a:pPr marL="0" lvl="0" indent="0">
              <a:buNone/>
            </a:pPr>
            <a:endParaRPr lang="fr-CA" sz="1400" dirty="0"/>
          </a:p>
          <a:p>
            <a:pPr marL="0" lvl="0" indent="0">
              <a:buNone/>
            </a:pPr>
            <a:r>
              <a:rPr lang="fr-CA" sz="2200" dirty="0"/>
              <a:t>Question sur le revenu (déclaration d’une valeur exacte) : </a:t>
            </a:r>
          </a:p>
          <a:p>
            <a:pPr marL="0" lvl="0" indent="0">
              <a:buNone/>
            </a:pPr>
            <a:endParaRPr lang="fr-CA" sz="800" dirty="0"/>
          </a:p>
          <a:p>
            <a:pPr marL="0" lvl="0" indent="0">
              <a:buNone/>
            </a:pPr>
            <a:r>
              <a:rPr lang="fr-CA" sz="1400" dirty="0"/>
              <a:t>      </a:t>
            </a:r>
            <a:r>
              <a:rPr lang="fr-CA" sz="2000" dirty="0"/>
              <a:t> Volet A (</a:t>
            </a:r>
            <a:r>
              <a:rPr lang="fr-CA" sz="2000" dirty="0" smtClean="0"/>
              <a:t>tél.)</a:t>
            </a:r>
            <a:r>
              <a:rPr lang="fr-CA" sz="2000" dirty="0"/>
              <a:t>	  </a:t>
            </a:r>
            <a:r>
              <a:rPr lang="fr-CA" sz="2000" dirty="0" smtClean="0"/>
              <a:t>       </a:t>
            </a:r>
            <a:r>
              <a:rPr lang="fr-CA" sz="2000" dirty="0"/>
              <a:t>:  68%</a:t>
            </a:r>
          </a:p>
          <a:p>
            <a:pPr marL="0" lvl="0" indent="0">
              <a:buNone/>
            </a:pPr>
            <a:r>
              <a:rPr lang="fr-CA" sz="2000" dirty="0"/>
              <a:t>     Volet B (Web/tél.)  :  79%</a:t>
            </a:r>
          </a:p>
          <a:p>
            <a:pPr marL="0" lvl="0" indent="0">
              <a:buNone/>
            </a:pPr>
            <a:endParaRPr lang="fr-CA" sz="1400" dirty="0"/>
          </a:p>
          <a:p>
            <a:pPr marL="0" lvl="0" indent="0">
              <a:buNone/>
            </a:pPr>
            <a:endParaRPr lang="fr-CA" sz="1400" dirty="0"/>
          </a:p>
          <a:p>
            <a:pPr marL="0" lvl="0" indent="0">
              <a:buNone/>
            </a:pPr>
            <a:r>
              <a:rPr lang="fr-CA" sz="2200" dirty="0"/>
              <a:t>Question sur le jumelage (permission de jumeler leurs données) : </a:t>
            </a:r>
          </a:p>
          <a:p>
            <a:pPr marL="0" lvl="0" indent="0">
              <a:buNone/>
            </a:pPr>
            <a:endParaRPr lang="fr-CA" sz="800" dirty="0"/>
          </a:p>
          <a:p>
            <a:pPr marL="0" lvl="0" indent="0">
              <a:buNone/>
            </a:pPr>
            <a:r>
              <a:rPr lang="fr-CA" sz="2000" dirty="0"/>
              <a:t>     Volet A (tél.)	    </a:t>
            </a:r>
            <a:r>
              <a:rPr lang="fr-CA" sz="2000" dirty="0" smtClean="0"/>
              <a:t>     </a:t>
            </a:r>
            <a:r>
              <a:rPr lang="fr-CA" sz="2000" dirty="0"/>
              <a:t>:  89%</a:t>
            </a:r>
          </a:p>
          <a:p>
            <a:pPr marL="0" lvl="0" indent="0">
              <a:buNone/>
            </a:pPr>
            <a:r>
              <a:rPr lang="fr-CA" sz="2000" dirty="0"/>
              <a:t>     Volet B </a:t>
            </a:r>
            <a:r>
              <a:rPr lang="fr-CA" sz="2000" dirty="0" smtClean="0"/>
              <a:t>(Web/tél</a:t>
            </a:r>
            <a:r>
              <a:rPr lang="fr-CA" sz="2000" dirty="0"/>
              <a:t>.)  :  81% </a:t>
            </a:r>
          </a:p>
          <a:p>
            <a:pPr marL="0" lvl="0" indent="0">
              <a:buNone/>
            </a:pPr>
            <a:endParaRPr lang="fr-CA" sz="1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4355976" y="3532946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latin typeface="+mn-lt"/>
                <a:cs typeface="Times New Roman" panose="02020603050405020304" pitchFamily="18" charset="0"/>
              </a:rPr>
              <a:t>+ 11% (gain multimode)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489648" y="5338083"/>
            <a:ext cx="3322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>
                <a:latin typeface="+mn-lt"/>
                <a:cs typeface="Times New Roman" panose="02020603050405020304" pitchFamily="18" charset="0"/>
              </a:rPr>
              <a:t>- 8%  (perte multimode)</a:t>
            </a:r>
          </a:p>
        </p:txBody>
      </p:sp>
      <p:sp>
        <p:nvSpPr>
          <p:cNvPr id="15" name="Flèche droite 14"/>
          <p:cNvSpPr/>
          <p:nvPr/>
        </p:nvSpPr>
        <p:spPr>
          <a:xfrm>
            <a:off x="3913584" y="5410090"/>
            <a:ext cx="360040" cy="216024"/>
          </a:xfrm>
          <a:prstGeom prst="rightArrow">
            <a:avLst/>
          </a:prstGeom>
          <a:solidFill>
            <a:srgbClr val="66A8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Flèche droite 21"/>
          <p:cNvSpPr/>
          <p:nvPr/>
        </p:nvSpPr>
        <p:spPr>
          <a:xfrm>
            <a:off x="3860304" y="3604954"/>
            <a:ext cx="360040" cy="216024"/>
          </a:xfrm>
          <a:prstGeom prst="rightArrow">
            <a:avLst/>
          </a:prstGeom>
          <a:solidFill>
            <a:srgbClr val="66A8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237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2" grpId="0" uiExpand="1"/>
      <p:bldP spid="14" grpId="0"/>
      <p:bldP spid="15" grpId="0" animBg="1"/>
      <p:bldP spid="22" grpId="0" uiExpan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600" dirty="0" smtClean="0"/>
              <a:t>Conclusion</a:t>
            </a:r>
            <a:r>
              <a:rPr lang="fr-CA" sz="3200" dirty="0">
                <a:solidFill>
                  <a:srgbClr val="000000"/>
                </a:solidFill>
              </a:rPr>
              <a:t> </a:t>
            </a:r>
            <a:r>
              <a:rPr lang="fr-CA" sz="3200" dirty="0" smtClean="0">
                <a:solidFill>
                  <a:srgbClr val="000000"/>
                </a:solidFill>
              </a:rPr>
              <a:t>(finale)</a:t>
            </a:r>
            <a:endParaRPr lang="fr-CA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17639"/>
            <a:ext cx="8496944" cy="4857256"/>
          </a:xfrm>
        </p:spPr>
        <p:txBody>
          <a:bodyPr/>
          <a:lstStyle/>
          <a:p>
            <a:endParaRPr lang="fr-CA" sz="1400" dirty="0"/>
          </a:p>
          <a:p>
            <a:endParaRPr lang="fr-CA" sz="2200" dirty="0"/>
          </a:p>
          <a:p>
            <a:r>
              <a:rPr lang="fr-CA" sz="2400" dirty="0"/>
              <a:t>Prochaine édition : 2020 … 100% multimode !</a:t>
            </a:r>
          </a:p>
          <a:p>
            <a:pPr lvl="1"/>
            <a:r>
              <a:rPr lang="fr-CA" sz="2200" dirty="0"/>
              <a:t>Autre étude à prévoir</a:t>
            </a:r>
          </a:p>
          <a:p>
            <a:endParaRPr lang="fr-CA" sz="1400" dirty="0"/>
          </a:p>
          <a:p>
            <a:endParaRPr lang="fr-CA" sz="1400" dirty="0"/>
          </a:p>
          <a:p>
            <a:pPr lvl="0"/>
            <a:endParaRPr lang="fr-CA" sz="1400" dirty="0">
              <a:solidFill>
                <a:srgbClr val="000000"/>
              </a:solidFill>
            </a:endParaRPr>
          </a:p>
          <a:p>
            <a:pPr lvl="0"/>
            <a:endParaRPr lang="fr-CA" sz="14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32</a:t>
            </a:fld>
            <a:endParaRPr lang="fr-CA" altLang="fr-FR"/>
          </a:p>
        </p:txBody>
      </p:sp>
    </p:spTree>
    <p:extLst>
      <p:ext uri="{BB962C8B-B14F-4D97-AF65-F5344CB8AC3E}">
        <p14:creationId xmlns:p14="http://schemas.microsoft.com/office/powerpoint/2010/main" val="65382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00200"/>
            <a:ext cx="8642350" cy="4924425"/>
          </a:xfrm>
          <a:noFill/>
          <a:ln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endParaRPr lang="fr-CA" altLang="fr-FR" dirty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fr-CA" altLang="fr-FR" dirty="0">
                <a:solidFill>
                  <a:srgbClr val="000000"/>
                </a:solidFill>
              </a:rPr>
              <a:t>Merci !</a:t>
            </a:r>
          </a:p>
          <a:p>
            <a:pPr algn="ctr">
              <a:buFontTx/>
              <a:buNone/>
            </a:pPr>
            <a:endParaRPr lang="fr-CA" altLang="fr-FR" dirty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r>
              <a:rPr lang="fr-CA" altLang="fr-FR" sz="2000" dirty="0">
                <a:solidFill>
                  <a:srgbClr val="000000"/>
                </a:solidFill>
              </a:rPr>
              <a:t>jimmy.baulne@stat.gouv.qc.ca</a:t>
            </a:r>
          </a:p>
          <a:p>
            <a:pPr algn="ctr">
              <a:buFontTx/>
              <a:buNone/>
            </a:pPr>
            <a:r>
              <a:rPr lang="fr-CA" altLang="fr-FR" sz="2000" dirty="0">
                <a:solidFill>
                  <a:srgbClr val="000000"/>
                </a:solidFill>
              </a:rPr>
              <a:t>robert.courtemanche@stat.gouv.qc.ca</a:t>
            </a:r>
          </a:p>
          <a:p>
            <a:pPr algn="ctr">
              <a:buFontTx/>
              <a:buNone/>
            </a:pPr>
            <a:endParaRPr lang="fr-CA" altLang="fr-FR" sz="2000" dirty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endParaRPr lang="fr-CA" altLang="fr-FR" sz="2000" dirty="0" smtClean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endParaRPr lang="fr-CA" altLang="fr-FR" sz="2000" dirty="0">
              <a:solidFill>
                <a:srgbClr val="000000"/>
              </a:solidFill>
            </a:endParaRPr>
          </a:p>
          <a:p>
            <a:pPr algn="ctr">
              <a:buNone/>
            </a:pPr>
            <a:r>
              <a:rPr lang="fr-FR" altLang="fr-FR" sz="2000" dirty="0" smtClean="0">
                <a:solidFill>
                  <a:srgbClr val="000000"/>
                </a:solidFill>
              </a:rPr>
              <a:t>Merci à </a:t>
            </a:r>
            <a:r>
              <a:rPr lang="fr-FR" altLang="fr-FR" sz="2000" dirty="0">
                <a:solidFill>
                  <a:srgbClr val="000000"/>
                </a:solidFill>
              </a:rPr>
              <a:t>Valérie Roy </a:t>
            </a:r>
            <a:r>
              <a:rPr lang="fr-FR" altLang="fr-FR" sz="2000" dirty="0" smtClean="0">
                <a:solidFill>
                  <a:srgbClr val="000000"/>
                </a:solidFill>
              </a:rPr>
              <a:t>qui a contribué à ces travaux</a:t>
            </a:r>
          </a:p>
          <a:p>
            <a:pPr algn="ctr">
              <a:buNone/>
            </a:pPr>
            <a:r>
              <a:rPr lang="fr-FR" altLang="fr-FR" sz="2000" dirty="0" smtClean="0">
                <a:solidFill>
                  <a:srgbClr val="000000"/>
                </a:solidFill>
              </a:rPr>
              <a:t>et à toute l’équipe du projet</a:t>
            </a:r>
            <a:endParaRPr lang="fr-FR" altLang="fr-FR" sz="2000" dirty="0">
              <a:solidFill>
                <a:srgbClr val="000000"/>
              </a:solidFill>
            </a:endParaRPr>
          </a:p>
          <a:p>
            <a:pPr algn="ctr">
              <a:buFontTx/>
              <a:buNone/>
            </a:pPr>
            <a:endParaRPr lang="fr-CA" altLang="fr-F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04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74638"/>
            <a:ext cx="8229600" cy="1143000"/>
          </a:xfrm>
        </p:spPr>
        <p:txBody>
          <a:bodyPr/>
          <a:lstStyle/>
          <a:p>
            <a:r>
              <a:rPr lang="fr-CA" sz="3600" dirty="0"/>
              <a:t>Description de l’enquête</a:t>
            </a:r>
            <a:endParaRPr lang="fr-CA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7638"/>
            <a:ext cx="8712968" cy="4963690"/>
          </a:xfrm>
        </p:spPr>
        <p:txBody>
          <a:bodyPr/>
          <a:lstStyle/>
          <a:p>
            <a:r>
              <a:rPr lang="fr-CA" sz="2400" dirty="0"/>
              <a:t>Population visée </a:t>
            </a:r>
            <a:r>
              <a:rPr lang="fr-CA" sz="2400" dirty="0" smtClean="0"/>
              <a:t>2014-2015 : </a:t>
            </a:r>
            <a:r>
              <a:rPr lang="fr-CA" sz="2400" dirty="0"/>
              <a:t>personnes de 15 ans et plus </a:t>
            </a:r>
            <a:r>
              <a:rPr lang="fr-CA" sz="2400" dirty="0" smtClean="0"/>
              <a:t>vivant </a:t>
            </a:r>
            <a:r>
              <a:rPr lang="fr-CA" sz="2400" dirty="0"/>
              <a:t>dans un logement non institutionnel au Québec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/>
              <a:t>Base de </a:t>
            </a:r>
            <a:r>
              <a:rPr lang="fr-CA" sz="2400" dirty="0" smtClean="0"/>
              <a:t>sondage : </a:t>
            </a:r>
            <a:r>
              <a:rPr lang="fr-CA" sz="2400" dirty="0"/>
              <a:t>fichier d’inscriptions des personnes assurées de la Régie de l’assurance maladie du Québec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/>
              <a:t>Objectifs </a:t>
            </a:r>
            <a:r>
              <a:rPr lang="fr-CA" sz="2400" dirty="0" err="1"/>
              <a:t>infraprovinciaux</a:t>
            </a:r>
            <a:endParaRPr lang="fr-CA" sz="2400" dirty="0"/>
          </a:p>
          <a:p>
            <a:pPr marL="0" indent="0">
              <a:buNone/>
            </a:pPr>
            <a:r>
              <a:rPr lang="fr-CA" sz="2000" dirty="0"/>
              <a:t>	</a:t>
            </a:r>
            <a:r>
              <a:rPr lang="fr-CA" sz="2200" dirty="0"/>
              <a:t>17 régions </a:t>
            </a:r>
            <a:r>
              <a:rPr lang="fr-CA" sz="2200" dirty="0" err="1"/>
              <a:t>sociosanitaires</a:t>
            </a:r>
            <a:r>
              <a:rPr lang="fr-CA" sz="2200" dirty="0"/>
              <a:t> (RSS)</a:t>
            </a:r>
          </a:p>
          <a:p>
            <a:pPr marL="0" indent="0">
              <a:buNone/>
            </a:pPr>
            <a:r>
              <a:rPr lang="fr-CA" sz="2200" dirty="0"/>
              <a:t>	93 réseaux locaux de services (RLS) 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 smtClean="0"/>
              <a:t>Échantillon : </a:t>
            </a:r>
            <a:r>
              <a:rPr lang="fr-CA" sz="2400" dirty="0"/>
              <a:t>77 410 personnes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/>
              <a:t>Durée du questionnaire </a:t>
            </a:r>
            <a:r>
              <a:rPr lang="fr-CA" sz="2400" dirty="0" smtClean="0"/>
              <a:t>téléphonique : </a:t>
            </a:r>
            <a:r>
              <a:rPr lang="fr-CA" sz="2400" dirty="0"/>
              <a:t>environ 30 minutes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/>
              <a:t>Nombre de </a:t>
            </a:r>
            <a:r>
              <a:rPr lang="fr-CA" sz="2400" dirty="0" smtClean="0"/>
              <a:t>répondants : </a:t>
            </a:r>
            <a:r>
              <a:rPr lang="fr-CA" sz="2400" dirty="0"/>
              <a:t>45 760</a:t>
            </a:r>
          </a:p>
          <a:p>
            <a:pPr marL="0" indent="0">
              <a:buNone/>
            </a:pPr>
            <a:endParaRPr lang="fr-CA" sz="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4</a:t>
            </a:fld>
            <a:endParaRPr lang="fr-CA" altLang="fr-FR" dirty="0"/>
          </a:p>
        </p:txBody>
      </p:sp>
    </p:spTree>
    <p:extLst>
      <p:ext uri="{BB962C8B-B14F-4D97-AF65-F5344CB8AC3E}">
        <p14:creationId xmlns:p14="http://schemas.microsoft.com/office/powerpoint/2010/main" val="288933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7638"/>
            <a:ext cx="8712968" cy="4963690"/>
          </a:xfrm>
        </p:spPr>
        <p:txBody>
          <a:bodyPr/>
          <a:lstStyle/>
          <a:p>
            <a:r>
              <a:rPr lang="fr-CA" sz="2400" dirty="0"/>
              <a:t>Population visée </a:t>
            </a:r>
            <a:r>
              <a:rPr lang="fr-CA" sz="2400" dirty="0" smtClean="0"/>
              <a:t>2014-2015 : </a:t>
            </a:r>
            <a:r>
              <a:rPr lang="fr-CA" sz="2400" dirty="0"/>
              <a:t>personnes de 15 ans et plus </a:t>
            </a:r>
            <a:r>
              <a:rPr lang="fr-CA" sz="2400" dirty="0" smtClean="0"/>
              <a:t>vivant </a:t>
            </a:r>
            <a:r>
              <a:rPr lang="fr-CA" sz="2400" dirty="0"/>
              <a:t>dans un logement non institutionnel au Québec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Base de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sondage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fichier d’inscriptions des personnes assurées de la Régie de l’assurance maladie du Québec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Objectifs </a:t>
            </a:r>
            <a:r>
              <a:rPr lang="fr-CA" sz="2400" dirty="0" err="1">
                <a:solidFill>
                  <a:schemeClr val="bg1">
                    <a:lumMod val="65000"/>
                  </a:schemeClr>
                </a:solidFill>
              </a:rPr>
              <a:t>infraprovinciaux</a:t>
            </a:r>
            <a:endParaRPr lang="fr-CA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fr-CA" sz="20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fr-CA" sz="2200" dirty="0">
                <a:solidFill>
                  <a:schemeClr val="bg1">
                    <a:lumMod val="65000"/>
                  </a:schemeClr>
                </a:solidFill>
              </a:rPr>
              <a:t>17 régions </a:t>
            </a:r>
            <a:r>
              <a:rPr lang="fr-CA" sz="2200" dirty="0" err="1">
                <a:solidFill>
                  <a:schemeClr val="bg1">
                    <a:lumMod val="65000"/>
                  </a:schemeClr>
                </a:solidFill>
              </a:rPr>
              <a:t>sociosanitaires</a:t>
            </a:r>
            <a:r>
              <a:rPr lang="fr-CA" sz="2200" dirty="0">
                <a:solidFill>
                  <a:schemeClr val="bg1">
                    <a:lumMod val="65000"/>
                  </a:schemeClr>
                </a:solidFill>
              </a:rPr>
              <a:t> (RSS)</a:t>
            </a:r>
          </a:p>
          <a:p>
            <a:pPr marL="0" indent="0">
              <a:buNone/>
            </a:pPr>
            <a:r>
              <a:rPr lang="fr-CA" sz="2200" dirty="0">
                <a:solidFill>
                  <a:schemeClr val="bg1">
                    <a:lumMod val="65000"/>
                  </a:schemeClr>
                </a:solidFill>
              </a:rPr>
              <a:t>	93 réseaux locaux de services (RLS) 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Échantillon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77 410 personnes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Durée du questionnaire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téléphonique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environ 30 minutes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Nombre de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répondants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45 760</a:t>
            </a:r>
          </a:p>
          <a:p>
            <a:pPr marL="0" indent="0">
              <a:buNone/>
            </a:pPr>
            <a:endParaRPr lang="fr-CA" sz="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229600" cy="1143000"/>
          </a:xfrm>
        </p:spPr>
        <p:txBody>
          <a:bodyPr/>
          <a:lstStyle/>
          <a:p>
            <a:r>
              <a:rPr lang="fr-CA" sz="3600" dirty="0"/>
              <a:t>Description de l’enquête</a:t>
            </a:r>
            <a:endParaRPr lang="fr-CA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5</a:t>
            </a:fld>
            <a:endParaRPr lang="fr-CA" alt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347864" y="2348880"/>
            <a:ext cx="5482952" cy="1224136"/>
          </a:xfrm>
          <a:prstGeom prst="wedgeRoundRectCallout">
            <a:avLst>
              <a:gd name="adj1" fmla="val -58118"/>
              <a:gd name="adj2" fmla="val -53666"/>
              <a:gd name="adj3" fmla="val 16667"/>
            </a:avLst>
          </a:prstGeom>
          <a:solidFill>
            <a:srgbClr val="D9F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200" dirty="0">
                <a:solidFill>
                  <a:schemeClr val="tx1"/>
                </a:solidFill>
              </a:rPr>
              <a:t>En 2008 :  logements privés </a:t>
            </a:r>
            <a:r>
              <a:rPr lang="fr-CA" sz="2200" dirty="0" smtClean="0">
                <a:solidFill>
                  <a:schemeClr val="tx1"/>
                </a:solidFill>
              </a:rPr>
              <a:t>seulement</a:t>
            </a:r>
            <a:endParaRPr lang="fr-CA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03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7638"/>
            <a:ext cx="8712968" cy="4963690"/>
          </a:xfrm>
        </p:spPr>
        <p:txBody>
          <a:bodyPr/>
          <a:lstStyle/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Population visée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2014-2015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personnes de 15 ans et plus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vivant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dans un logement non institutionnel au Québec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/>
              <a:t>Base de </a:t>
            </a:r>
            <a:r>
              <a:rPr lang="fr-CA" sz="2400" dirty="0" smtClean="0"/>
              <a:t>sondage : </a:t>
            </a:r>
            <a:r>
              <a:rPr lang="fr-CA" sz="2400" dirty="0"/>
              <a:t>fichier d’inscriptions des personnes assurées de la Régie de l’assurance maladie du Québec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Objectifs </a:t>
            </a:r>
            <a:r>
              <a:rPr lang="fr-CA" sz="2400" dirty="0" err="1">
                <a:solidFill>
                  <a:schemeClr val="bg1">
                    <a:lumMod val="65000"/>
                  </a:schemeClr>
                </a:solidFill>
              </a:rPr>
              <a:t>infraprovinciaux</a:t>
            </a:r>
            <a:endParaRPr lang="fr-CA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fr-CA" sz="20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fr-CA" sz="2200" dirty="0">
                <a:solidFill>
                  <a:schemeClr val="bg1">
                    <a:lumMod val="65000"/>
                  </a:schemeClr>
                </a:solidFill>
              </a:rPr>
              <a:t>17 régions </a:t>
            </a:r>
            <a:r>
              <a:rPr lang="fr-CA" sz="2200" dirty="0" err="1">
                <a:solidFill>
                  <a:schemeClr val="bg1">
                    <a:lumMod val="65000"/>
                  </a:schemeClr>
                </a:solidFill>
              </a:rPr>
              <a:t>sociosanitaires</a:t>
            </a:r>
            <a:r>
              <a:rPr lang="fr-CA" sz="2200" dirty="0">
                <a:solidFill>
                  <a:schemeClr val="bg1">
                    <a:lumMod val="65000"/>
                  </a:schemeClr>
                </a:solidFill>
              </a:rPr>
              <a:t> (RSS)</a:t>
            </a:r>
          </a:p>
          <a:p>
            <a:pPr marL="0" indent="0">
              <a:buNone/>
            </a:pPr>
            <a:r>
              <a:rPr lang="fr-CA" sz="2200" dirty="0">
                <a:solidFill>
                  <a:schemeClr val="bg1">
                    <a:lumMod val="65000"/>
                  </a:schemeClr>
                </a:solidFill>
              </a:rPr>
              <a:t>	93 réseaux locaux de services (RLS) 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Échantillon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77 410 personnes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Durée du questionnaire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téléphonique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environ 30 minutes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Nombre de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répondants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45 760</a:t>
            </a:r>
          </a:p>
          <a:p>
            <a:pPr marL="0" indent="0">
              <a:buNone/>
            </a:pPr>
            <a:endParaRPr lang="fr-CA" sz="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74638"/>
            <a:ext cx="8229600" cy="1143000"/>
          </a:xfrm>
        </p:spPr>
        <p:txBody>
          <a:bodyPr/>
          <a:lstStyle/>
          <a:p>
            <a:r>
              <a:rPr lang="fr-CA" sz="3600" dirty="0"/>
              <a:t>Description de l’enquête</a:t>
            </a:r>
            <a:endParaRPr lang="fr-CA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6</a:t>
            </a:fld>
            <a:endParaRPr lang="fr-CA" alt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4211960" y="3212976"/>
            <a:ext cx="4618856" cy="1224136"/>
          </a:xfrm>
          <a:prstGeom prst="wedgeRoundRectCallout">
            <a:avLst>
              <a:gd name="adj1" fmla="val -60332"/>
              <a:gd name="adj2" fmla="val -48200"/>
              <a:gd name="adj3" fmla="val 16667"/>
            </a:avLst>
          </a:prstGeom>
          <a:solidFill>
            <a:srgbClr val="D9F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200" dirty="0">
                <a:solidFill>
                  <a:schemeClr val="tx1"/>
                </a:solidFill>
              </a:rPr>
              <a:t>En 2008 :  Génération aléatoire de</a:t>
            </a:r>
          </a:p>
          <a:p>
            <a:pPr algn="ctr"/>
            <a:r>
              <a:rPr lang="fr-CA" sz="2200" dirty="0">
                <a:solidFill>
                  <a:schemeClr val="tx1"/>
                </a:solidFill>
              </a:rPr>
              <a:t>                numéros de téléphone</a:t>
            </a:r>
          </a:p>
          <a:p>
            <a:pPr algn="ctr"/>
            <a:r>
              <a:rPr lang="fr-CA" sz="2200" dirty="0">
                <a:solidFill>
                  <a:schemeClr val="tx1"/>
                </a:solidFill>
              </a:rPr>
              <a:t>(RDD)</a:t>
            </a:r>
          </a:p>
        </p:txBody>
      </p:sp>
    </p:spTree>
    <p:extLst>
      <p:ext uri="{BB962C8B-B14F-4D97-AF65-F5344CB8AC3E}">
        <p14:creationId xmlns:p14="http://schemas.microsoft.com/office/powerpoint/2010/main" val="267539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7638"/>
            <a:ext cx="8712968" cy="4963690"/>
          </a:xfrm>
        </p:spPr>
        <p:txBody>
          <a:bodyPr/>
          <a:lstStyle/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Population visée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2014-2015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personnes de 15 ans et plus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vivant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dans un logement non institutionnel au Québec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Base de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sondage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fichier d’inscriptions des personnes assurées de la Régie de l’assurance maladie du Québec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/>
              <a:t>Objectifs </a:t>
            </a:r>
            <a:r>
              <a:rPr lang="fr-CA" sz="2400" dirty="0" err="1"/>
              <a:t>infraprovinciaux</a:t>
            </a:r>
            <a:endParaRPr lang="fr-CA" sz="2400" dirty="0"/>
          </a:p>
          <a:p>
            <a:pPr marL="0" indent="0">
              <a:buNone/>
            </a:pPr>
            <a:r>
              <a:rPr lang="fr-CA" sz="2000" dirty="0"/>
              <a:t>	</a:t>
            </a:r>
            <a:r>
              <a:rPr lang="fr-CA" sz="2200" dirty="0"/>
              <a:t>17 régions </a:t>
            </a:r>
            <a:r>
              <a:rPr lang="fr-CA" sz="2200" dirty="0" err="1"/>
              <a:t>sociosanitaires</a:t>
            </a:r>
            <a:r>
              <a:rPr lang="fr-CA" sz="2200" dirty="0"/>
              <a:t> (RSS)</a:t>
            </a:r>
          </a:p>
          <a:p>
            <a:pPr marL="0" indent="0">
              <a:buNone/>
            </a:pPr>
            <a:r>
              <a:rPr lang="fr-CA" sz="2200" dirty="0"/>
              <a:t>	93 réseaux locaux de services (RLS) 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Échantillon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77 410 personnes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Durée du questionnaire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téléphonique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environ 30 minutes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Nombre de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répondants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45 760</a:t>
            </a:r>
          </a:p>
          <a:p>
            <a:pPr marL="0" indent="0">
              <a:buNone/>
            </a:pPr>
            <a:endParaRPr lang="fr-CA" sz="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74638"/>
            <a:ext cx="8229600" cy="1143000"/>
          </a:xfrm>
        </p:spPr>
        <p:txBody>
          <a:bodyPr/>
          <a:lstStyle/>
          <a:p>
            <a:r>
              <a:rPr lang="fr-CA" sz="3600" dirty="0"/>
              <a:t>Description de l’enquête</a:t>
            </a:r>
            <a:endParaRPr lang="fr-CA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7</a:t>
            </a:fld>
            <a:endParaRPr lang="fr-CA" alt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923928" y="2060848"/>
            <a:ext cx="4968552" cy="1224136"/>
          </a:xfrm>
          <a:prstGeom prst="wedgeRoundRectCallout">
            <a:avLst>
              <a:gd name="adj1" fmla="val -59623"/>
              <a:gd name="adj2" fmla="val 52604"/>
              <a:gd name="adj3" fmla="val 16667"/>
            </a:avLst>
          </a:prstGeom>
          <a:solidFill>
            <a:srgbClr val="D9F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A" dirty="0">
                <a:solidFill>
                  <a:schemeClr val="tx1"/>
                </a:solidFill>
              </a:rPr>
              <a:t>      </a:t>
            </a:r>
            <a:r>
              <a:rPr lang="fr-CA" sz="2200" dirty="0">
                <a:solidFill>
                  <a:schemeClr val="tx1"/>
                </a:solidFill>
              </a:rPr>
              <a:t>En 2008 :  16 régions </a:t>
            </a:r>
          </a:p>
          <a:p>
            <a:r>
              <a:rPr lang="fr-CA" sz="2200" dirty="0">
                <a:solidFill>
                  <a:schemeClr val="tx1"/>
                </a:solidFill>
              </a:rPr>
              <a:t>                       aucun objectif par RLS</a:t>
            </a:r>
          </a:p>
        </p:txBody>
      </p:sp>
    </p:spTree>
    <p:extLst>
      <p:ext uri="{BB962C8B-B14F-4D97-AF65-F5344CB8AC3E}">
        <p14:creationId xmlns:p14="http://schemas.microsoft.com/office/powerpoint/2010/main" val="390511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7638"/>
            <a:ext cx="8712968" cy="4963690"/>
          </a:xfrm>
        </p:spPr>
        <p:txBody>
          <a:bodyPr/>
          <a:lstStyle/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Population visée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2014-2015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personnes de 15 ans et plus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vivant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dans un logement non institutionnel au Québec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Base de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sondage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fichier d’inscriptions des personnes assurées de la Régie de l’assurance maladie du Québec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Objectifs </a:t>
            </a:r>
            <a:r>
              <a:rPr lang="fr-CA" sz="2400" dirty="0" err="1">
                <a:solidFill>
                  <a:schemeClr val="bg1">
                    <a:lumMod val="65000"/>
                  </a:schemeClr>
                </a:solidFill>
              </a:rPr>
              <a:t>infraprovinciaux</a:t>
            </a:r>
            <a:endParaRPr lang="fr-CA" sz="24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fr-CA" sz="2000" dirty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fr-CA" sz="2200" dirty="0">
                <a:solidFill>
                  <a:schemeClr val="bg1">
                    <a:lumMod val="65000"/>
                  </a:schemeClr>
                </a:solidFill>
              </a:rPr>
              <a:t>17 régions </a:t>
            </a:r>
            <a:r>
              <a:rPr lang="fr-CA" sz="2200" dirty="0" err="1">
                <a:solidFill>
                  <a:schemeClr val="bg1">
                    <a:lumMod val="65000"/>
                  </a:schemeClr>
                </a:solidFill>
              </a:rPr>
              <a:t>sociosanitaires</a:t>
            </a:r>
            <a:r>
              <a:rPr lang="fr-CA" sz="2200" dirty="0">
                <a:solidFill>
                  <a:schemeClr val="bg1">
                    <a:lumMod val="65000"/>
                  </a:schemeClr>
                </a:solidFill>
              </a:rPr>
              <a:t> (RSS)</a:t>
            </a:r>
          </a:p>
          <a:p>
            <a:pPr marL="0" indent="0">
              <a:buNone/>
            </a:pPr>
            <a:r>
              <a:rPr lang="fr-CA" sz="2200" dirty="0">
                <a:solidFill>
                  <a:schemeClr val="bg1">
                    <a:lumMod val="65000"/>
                  </a:schemeClr>
                </a:solidFill>
              </a:rPr>
              <a:t>	93 réseaux locaux de services (RLS) 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Échantillon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77 410 personnes</a:t>
            </a:r>
          </a:p>
          <a:p>
            <a:pPr marL="0" indent="0">
              <a:buNone/>
            </a:pPr>
            <a:endParaRPr lang="fr-CA" sz="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Durée du questionnaire </a:t>
            </a:r>
            <a:r>
              <a:rPr lang="fr-CA" sz="2400" dirty="0" smtClean="0">
                <a:solidFill>
                  <a:schemeClr val="bg1">
                    <a:lumMod val="65000"/>
                  </a:schemeClr>
                </a:solidFill>
              </a:rPr>
              <a:t>téléphonique : </a:t>
            </a:r>
            <a:r>
              <a:rPr lang="fr-CA" sz="2400" dirty="0">
                <a:solidFill>
                  <a:schemeClr val="bg1">
                    <a:lumMod val="65000"/>
                  </a:schemeClr>
                </a:solidFill>
              </a:rPr>
              <a:t>environ 30 minutes</a:t>
            </a:r>
          </a:p>
          <a:p>
            <a:pPr marL="0" indent="0">
              <a:buNone/>
            </a:pPr>
            <a:endParaRPr lang="fr-CA" sz="800" dirty="0"/>
          </a:p>
          <a:p>
            <a:r>
              <a:rPr lang="fr-CA" sz="2400" dirty="0"/>
              <a:t>Nombre de </a:t>
            </a:r>
            <a:r>
              <a:rPr lang="fr-CA" sz="2400" dirty="0" smtClean="0"/>
              <a:t>répondants : </a:t>
            </a:r>
            <a:r>
              <a:rPr lang="fr-CA" sz="2400" dirty="0"/>
              <a:t>45 760</a:t>
            </a:r>
          </a:p>
          <a:p>
            <a:pPr marL="0" indent="0">
              <a:buNone/>
            </a:pPr>
            <a:endParaRPr lang="fr-CA" sz="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74638"/>
            <a:ext cx="8229600" cy="1143000"/>
          </a:xfrm>
        </p:spPr>
        <p:txBody>
          <a:bodyPr/>
          <a:lstStyle/>
          <a:p>
            <a:r>
              <a:rPr lang="fr-CA" sz="3600" dirty="0"/>
              <a:t>Description de l’enquête</a:t>
            </a:r>
            <a:endParaRPr lang="fr-CA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8</a:t>
            </a:fld>
            <a:endParaRPr lang="fr-CA" alt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4489648" y="4509120"/>
            <a:ext cx="4402832" cy="1008112"/>
          </a:xfrm>
          <a:prstGeom prst="wedgeRoundRectCallout">
            <a:avLst>
              <a:gd name="adj1" fmla="val -46096"/>
              <a:gd name="adj2" fmla="val 83559"/>
              <a:gd name="adj3" fmla="val 16667"/>
            </a:avLst>
          </a:prstGeom>
          <a:solidFill>
            <a:srgbClr val="D9F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200" dirty="0">
                <a:solidFill>
                  <a:schemeClr val="tx1"/>
                </a:solidFill>
              </a:rPr>
              <a:t>En 2008 :  38 154 répondants</a:t>
            </a:r>
          </a:p>
        </p:txBody>
      </p:sp>
    </p:spTree>
    <p:extLst>
      <p:ext uri="{BB962C8B-B14F-4D97-AF65-F5344CB8AC3E}">
        <p14:creationId xmlns:p14="http://schemas.microsoft.com/office/powerpoint/2010/main" val="160947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6896" y="274638"/>
            <a:ext cx="8229600" cy="1143000"/>
          </a:xfrm>
        </p:spPr>
        <p:txBody>
          <a:bodyPr/>
          <a:lstStyle/>
          <a:p>
            <a:r>
              <a:rPr lang="fr-CA" sz="3600" dirty="0"/>
              <a:t>Description de l’enquête</a:t>
            </a:r>
            <a:endParaRPr lang="fr-CA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7" y="1556792"/>
            <a:ext cx="8646301" cy="4824536"/>
          </a:xfrm>
        </p:spPr>
        <p:txBody>
          <a:bodyPr/>
          <a:lstStyle/>
          <a:p>
            <a:r>
              <a:rPr lang="fr-CA" sz="2400" dirty="0"/>
              <a:t>Mode de </a:t>
            </a:r>
            <a:r>
              <a:rPr lang="fr-CA" sz="2400" dirty="0" smtClean="0"/>
              <a:t>collecte : </a:t>
            </a:r>
            <a:r>
              <a:rPr lang="fr-CA" sz="2400" dirty="0"/>
              <a:t>multimode (Web et téléphonique)</a:t>
            </a:r>
          </a:p>
          <a:p>
            <a:pPr lvl="1"/>
            <a:r>
              <a:rPr lang="fr-CA" sz="2200" dirty="0"/>
              <a:t>Envoi d’une lettre au répondant + relance</a:t>
            </a:r>
          </a:p>
          <a:p>
            <a:endParaRPr lang="fr-CA" sz="2000" dirty="0"/>
          </a:p>
          <a:p>
            <a:endParaRPr lang="fr-CA" sz="2000" dirty="0"/>
          </a:p>
          <a:p>
            <a:endParaRPr lang="fr-CA" sz="2000" dirty="0"/>
          </a:p>
          <a:p>
            <a:endParaRPr lang="fr-CA" sz="2000" dirty="0"/>
          </a:p>
          <a:p>
            <a:r>
              <a:rPr lang="fr-CA" sz="2400" dirty="0"/>
              <a:t>Cette transition vers une collecte multimode n’est toutefois pas sans conséquences</a:t>
            </a:r>
          </a:p>
          <a:p>
            <a:pPr marL="0" indent="0">
              <a:buNone/>
            </a:pPr>
            <a:endParaRPr lang="fr-CA" sz="1000" dirty="0"/>
          </a:p>
          <a:p>
            <a:r>
              <a:rPr lang="fr-CA" sz="2400" dirty="0">
                <a:solidFill>
                  <a:srgbClr val="000000"/>
                </a:solidFill>
                <a:latin typeface="Arial" panose="020B0604020202020204" pitchFamily="34" charset="0"/>
              </a:rPr>
              <a:t>Stratégie d’échantillonnage permettant de conserver la comparabilité des données</a:t>
            </a:r>
            <a:endParaRPr lang="fr-CA" sz="2400" dirty="0">
              <a:solidFill>
                <a:srgbClr val="00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7F616-48A7-4132-88D1-74BA2DEC7D10}" type="slidenum">
              <a:rPr lang="fr-CA" altLang="fr-FR" smtClean="0"/>
              <a:pPr/>
              <a:t>9</a:t>
            </a:fld>
            <a:endParaRPr lang="fr-CA" alt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851920" y="2564904"/>
            <a:ext cx="4906888" cy="1008112"/>
          </a:xfrm>
          <a:prstGeom prst="wedgeRoundRectCallout">
            <a:avLst>
              <a:gd name="adj1" fmla="val 3416"/>
              <a:gd name="adj2" fmla="val -93193"/>
              <a:gd name="adj3" fmla="val 16667"/>
            </a:avLst>
          </a:prstGeom>
          <a:solidFill>
            <a:srgbClr val="D9F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2200" dirty="0">
                <a:solidFill>
                  <a:schemeClr val="tx1"/>
                </a:solidFill>
              </a:rPr>
              <a:t>En 2008 :  téléphonique seulement</a:t>
            </a:r>
          </a:p>
        </p:txBody>
      </p:sp>
    </p:spTree>
    <p:extLst>
      <p:ext uri="{BB962C8B-B14F-4D97-AF65-F5344CB8AC3E}">
        <p14:creationId xmlns:p14="http://schemas.microsoft.com/office/powerpoint/2010/main" val="4048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10884</TotalTime>
  <Words>1533</Words>
  <Application>Microsoft Office PowerPoint</Application>
  <PresentationFormat>Affichage à l'écran (4:3)</PresentationFormat>
  <Paragraphs>456</Paragraphs>
  <Slides>33</Slides>
  <Notes>33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6" baseType="lpstr">
      <vt:lpstr>Arial</vt:lpstr>
      <vt:lpstr>Times New Roman</vt:lpstr>
      <vt:lpstr>Modèle par défaut</vt:lpstr>
      <vt:lpstr>COMMENT INTÉGRER LE MULTIMODE  TOUT EN CONSERVANT LA COMPARABILITÉ DANS UNE ENQUÊTE TRANSVERSALE RÉPÉTÉE SUR LA SANTÉ</vt:lpstr>
      <vt:lpstr>Présentation PowerPoint</vt:lpstr>
      <vt:lpstr>Description de l’enquête</vt:lpstr>
      <vt:lpstr>Description de l’enquête</vt:lpstr>
      <vt:lpstr>Description de l’enquête</vt:lpstr>
      <vt:lpstr>Description de l’enquête</vt:lpstr>
      <vt:lpstr>Description de l’enquête</vt:lpstr>
      <vt:lpstr>Description de l’enquête</vt:lpstr>
      <vt:lpstr>Description de l’enquête</vt:lpstr>
      <vt:lpstr>Stratégie : données comparables</vt:lpstr>
      <vt:lpstr>Stratégie : données comparables</vt:lpstr>
      <vt:lpstr>Résultats de collecte 2014-2015</vt:lpstr>
      <vt:lpstr>Évaluation de la comparabilité</vt:lpstr>
      <vt:lpstr>Évaluation de la comparabilité</vt:lpstr>
      <vt:lpstr>Indicateurs affectés</vt:lpstr>
      <vt:lpstr>Indicateurs affectés</vt:lpstr>
      <vt:lpstr>Comparaisons avec l’édition 2008 </vt:lpstr>
      <vt:lpstr>Indicateurs affectés</vt:lpstr>
      <vt:lpstr>Comparaisons avec l’édition 2008 </vt:lpstr>
      <vt:lpstr>Comparaisons 2014-2015</vt:lpstr>
      <vt:lpstr>Comparaisons 2014-2015</vt:lpstr>
      <vt:lpstr>Comparaisons 2014-2015</vt:lpstr>
      <vt:lpstr>Comparaisons 2014-2015</vt:lpstr>
      <vt:lpstr>Comparaisons 2014-2015</vt:lpstr>
      <vt:lpstr>Comparaisons 2014-2015</vt:lpstr>
      <vt:lpstr>Comparaisons 2014-2015</vt:lpstr>
      <vt:lpstr>Conclusion</vt:lpstr>
      <vt:lpstr>Conclusion (suite)</vt:lpstr>
      <vt:lpstr>Conclusion (suite)</vt:lpstr>
      <vt:lpstr>Conclusion (suite)</vt:lpstr>
      <vt:lpstr>…Bonus…</vt:lpstr>
      <vt:lpstr>Conclusion (finale)</vt:lpstr>
      <vt:lpstr>Présentation PowerPoint</vt:lpstr>
    </vt:vector>
  </TitlesOfParts>
  <Company>ISQ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Marie-Ève Cantin</dc:creator>
  <cp:lastModifiedBy>Jimmy Baulne</cp:lastModifiedBy>
  <cp:revision>471</cp:revision>
  <cp:lastPrinted>2016-09-12T13:16:51Z</cp:lastPrinted>
  <dcterms:created xsi:type="dcterms:W3CDTF">2009-05-25T18:38:04Z</dcterms:created>
  <dcterms:modified xsi:type="dcterms:W3CDTF">2016-10-07T18:22:56Z</dcterms:modified>
</cp:coreProperties>
</file>